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5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404" r:id="rId4"/>
    <p:sldId id="259" r:id="rId5"/>
    <p:sldId id="489" r:id="rId6"/>
    <p:sldId id="405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6" r:id="rId20"/>
    <p:sldId id="275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490" r:id="rId33"/>
    <p:sldId id="291" r:id="rId34"/>
    <p:sldId id="293" r:id="rId35"/>
    <p:sldId id="300" r:id="rId36"/>
    <p:sldId id="301" r:id="rId37"/>
    <p:sldId id="302" r:id="rId38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D966"/>
    <a:srgbClr val="FFA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7"/>
    <p:restoredTop sz="94719"/>
  </p:normalViewPr>
  <p:slideViewPr>
    <p:cSldViewPr>
      <p:cViewPr varScale="1">
        <p:scale>
          <a:sx n="196" d="100"/>
          <a:sy n="196" d="100"/>
        </p:scale>
        <p:origin x="32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iffyclub.github.io/snakeviz/" TargetMode="External"/><Relationship Id="rId2" Type="http://schemas.openxmlformats.org/officeDocument/2006/relationships/hyperlink" Target="https://docs.python.org/3/library/profi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hyperlink" Target="https://github.com/nschloe/tuna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towardsdatascience.com/an-intro-to-parallel-computing-with-ray-d8503629485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044580/multiprocessing-vs-threading-python" TargetMode="External"/><Relationship Id="rId2" Type="http://schemas.openxmlformats.org/officeDocument/2006/relationships/hyperlink" Target="https://timber.io/blog/multiprocessing-vs-multithreading-in-python-what-you-need-to-kno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contentsquare-engineering-blog/multithreading-vs-multiprocessing-in-python-ece023ad55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lpython.com/python-gil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gke2.mybinder.org/user/numba-numba-examples-v1ni0xtg/notebooks/notebooks/basics.ipynb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revenue.com/en-blog/pandas-vs-dask-vs-vaex-vs-modin-vs-rapids-vs-ra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dask.org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modin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alepae.github.io/pandarallel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jp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br.com/ru/articles/782608/" TargetMode="External"/><Relationship Id="rId4" Type="http://schemas.openxmlformats.org/officeDocument/2006/relationships/hyperlink" Target="https://www.bigocheatsheet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8050126" cy="2205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sz="5600" spc="20" dirty="0">
                <a:solidFill>
                  <a:srgbClr val="FFFFFF"/>
                </a:solidFill>
              </a:rPr>
              <a:t>Advanced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spc="-10" dirty="0">
                <a:solidFill>
                  <a:srgbClr val="FFFFFF"/>
                </a:solidFill>
              </a:rPr>
              <a:t>Практическое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25" dirty="0">
                <a:solidFill>
                  <a:srgbClr val="FFFFFF"/>
                </a:solidFill>
              </a:rPr>
              <a:t>занятие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150" dirty="0">
                <a:solidFill>
                  <a:srgbClr val="FFFFFF"/>
                </a:solidFill>
              </a:rPr>
              <a:t>-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Оптимизация </a:t>
            </a:r>
            <a:r>
              <a:rPr spc="-760" dirty="0">
                <a:solidFill>
                  <a:srgbClr val="FFFFFF"/>
                </a:solidFill>
              </a:rPr>
              <a:t> </a:t>
            </a:r>
            <a:r>
              <a:rPr spc="-80" dirty="0">
                <a:solidFill>
                  <a:srgbClr val="FFFFFF"/>
                </a:solidFill>
              </a:rPr>
              <a:t>кода,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-15" dirty="0">
                <a:solidFill>
                  <a:srgbClr val="FFFFFF"/>
                </a:solidFill>
              </a:rPr>
              <a:t>parallelization,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multiprocessing, 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ускорение </a:t>
            </a:r>
            <a:r>
              <a:rPr spc="-20" dirty="0">
                <a:solidFill>
                  <a:srgbClr val="FFFFFF"/>
                </a:solidFill>
              </a:rPr>
              <a:t>pandas,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Modin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40" dirty="0">
                <a:solidFill>
                  <a:srgbClr val="FFFFFF"/>
                </a:solidFill>
              </a:rPr>
              <a:t>для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Pandas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96ACD20-B552-1B4F-B013-7D8DE018250B}"/>
              </a:ext>
            </a:extLst>
          </p:cNvPr>
          <p:cNvSpPr/>
          <p:nvPr/>
        </p:nvSpPr>
        <p:spPr>
          <a:xfrm>
            <a:off x="5029200" y="1485252"/>
            <a:ext cx="3200400" cy="2530125"/>
          </a:xfrm>
          <a:prstGeom prst="roundRect">
            <a:avLst>
              <a:gd name="adj" fmla="val 2826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E82471E-C986-CF48-84F2-1BD47F63487D}"/>
              </a:ext>
            </a:extLst>
          </p:cNvPr>
          <p:cNvSpPr/>
          <p:nvPr/>
        </p:nvSpPr>
        <p:spPr>
          <a:xfrm>
            <a:off x="457200" y="1504950"/>
            <a:ext cx="3200400" cy="2530125"/>
          </a:xfrm>
          <a:prstGeom prst="roundRect">
            <a:avLst>
              <a:gd name="adj" fmla="val 2826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1988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Работа </a:t>
            </a:r>
            <a:r>
              <a:rPr spc="5" dirty="0"/>
              <a:t>со</a:t>
            </a:r>
            <a:r>
              <a:rPr spc="-20" dirty="0"/>
              <a:t> </a:t>
            </a:r>
            <a:r>
              <a:rPr spc="-5" dirty="0"/>
              <a:t>списками</a:t>
            </a:r>
          </a:p>
        </p:txBody>
      </p:sp>
      <p:sp>
        <p:nvSpPr>
          <p:cNvPr id="3" name="object 3"/>
          <p:cNvSpPr/>
          <p:nvPr/>
        </p:nvSpPr>
        <p:spPr>
          <a:xfrm>
            <a:off x="571027" y="1599196"/>
            <a:ext cx="2160905" cy="320040"/>
          </a:xfrm>
          <a:custGeom>
            <a:avLst/>
            <a:gdLst/>
            <a:ahLst/>
            <a:cxnLst/>
            <a:rect l="l" t="t" r="r" b="b"/>
            <a:pathLst>
              <a:path w="2160905" h="320039">
                <a:moveTo>
                  <a:pt x="2160625" y="160020"/>
                </a:moveTo>
                <a:lnTo>
                  <a:pt x="960272" y="160020"/>
                </a:lnTo>
                <a:lnTo>
                  <a:pt x="960272" y="0"/>
                </a:lnTo>
                <a:lnTo>
                  <a:pt x="0" y="0"/>
                </a:lnTo>
                <a:lnTo>
                  <a:pt x="0" y="160020"/>
                </a:lnTo>
                <a:lnTo>
                  <a:pt x="0" y="320040"/>
                </a:lnTo>
                <a:lnTo>
                  <a:pt x="2160625" y="320040"/>
                </a:lnTo>
                <a:lnTo>
                  <a:pt x="2160625" y="16002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8335" y="1581150"/>
            <a:ext cx="21863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numbers</a:t>
            </a:r>
            <a:r>
              <a:rPr sz="1050" spc="-4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=</a:t>
            </a:r>
            <a:r>
              <a:rPr sz="1050" spc="-4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[]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with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open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(</a:t>
            </a:r>
            <a:r>
              <a:rPr sz="1050" spc="-5" dirty="0">
                <a:solidFill>
                  <a:srgbClr val="C41A16"/>
                </a:solidFill>
                <a:latin typeface="Courier New"/>
                <a:cs typeface="Courier New"/>
              </a:rPr>
              <a:t>"file.txt"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)</a:t>
            </a:r>
            <a:r>
              <a:rPr sz="1050" spc="-2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as</a:t>
            </a:r>
            <a:r>
              <a:rPr sz="1050" spc="-20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f: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035" y="1919225"/>
            <a:ext cx="880744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group</a:t>
            </a:r>
            <a:r>
              <a:rPr sz="1050" spc="-3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=</a:t>
            </a:r>
            <a:r>
              <a:rPr sz="1050" spc="-3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[]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1035" y="2079244"/>
            <a:ext cx="120078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for</a:t>
            </a:r>
            <a:r>
              <a:rPr sz="1050" spc="-1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line</a:t>
            </a:r>
            <a:r>
              <a:rPr sz="1050" spc="-1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in</a:t>
            </a:r>
            <a:r>
              <a:rPr sz="1050" spc="-1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f: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035" y="2239265"/>
            <a:ext cx="153352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if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line</a:t>
            </a:r>
            <a:r>
              <a:rPr sz="1050" spc="-3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==</a:t>
            </a:r>
            <a:r>
              <a:rPr sz="1050" spc="-2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C41A16"/>
                </a:solidFill>
                <a:latin typeface="Courier New"/>
                <a:cs typeface="Courier New"/>
              </a:rPr>
              <a:t>"\n"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1035" y="2399284"/>
            <a:ext cx="208089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400050"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numbers.append(group)</a:t>
            </a:r>
            <a:endParaRPr sz="105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035" y="2559304"/>
            <a:ext cx="120078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400050"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group</a:t>
            </a:r>
            <a:r>
              <a:rPr sz="1050" spc="-3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=</a:t>
            </a:r>
            <a:r>
              <a:rPr sz="1050" spc="-3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[]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035" y="2719325"/>
            <a:ext cx="64071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els</a:t>
            </a:r>
            <a:r>
              <a:rPr sz="1050" dirty="0">
                <a:solidFill>
                  <a:srgbClr val="AA0D91"/>
                </a:solidFill>
                <a:latin typeface="Courier New"/>
                <a:cs typeface="Courier New"/>
              </a:rPr>
              <a:t>e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035" y="3039365"/>
            <a:ext cx="256095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group.append(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int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(line.rstrip()))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1035" y="3199385"/>
            <a:ext cx="280098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dirty="0">
                <a:solidFill>
                  <a:srgbClr val="007300"/>
                </a:solidFill>
                <a:latin typeface="Courier New"/>
                <a:cs typeface="Courier New"/>
              </a:rPr>
              <a:t>#</a:t>
            </a:r>
            <a:r>
              <a:rPr sz="1050" spc="-2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append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the</a:t>
            </a:r>
            <a:r>
              <a:rPr sz="1050" spc="-2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last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group</a:t>
            </a:r>
            <a:r>
              <a:rPr sz="1050" spc="-2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because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if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035" y="3359405"/>
            <a:ext cx="264096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line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==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"\n"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will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not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be</a:t>
            </a:r>
            <a:r>
              <a:rPr sz="1050" spc="-1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True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for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035" y="3519425"/>
            <a:ext cx="136080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dirty="0">
                <a:solidFill>
                  <a:srgbClr val="007300"/>
                </a:solidFill>
                <a:latin typeface="Courier New"/>
                <a:cs typeface="Courier New"/>
              </a:rPr>
              <a:t>#</a:t>
            </a:r>
            <a:r>
              <a:rPr sz="1050" spc="-2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the</a:t>
            </a:r>
            <a:r>
              <a:rPr sz="1050" spc="-2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last</a:t>
            </a:r>
            <a:r>
              <a:rPr sz="1050" spc="-2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group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1035" y="3679445"/>
            <a:ext cx="176085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numbers.append(group)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3284" y="1885950"/>
            <a:ext cx="216090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with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open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(</a:t>
            </a:r>
            <a:r>
              <a:rPr sz="1050" spc="-5" dirty="0">
                <a:solidFill>
                  <a:srgbClr val="C41A16"/>
                </a:solidFill>
                <a:latin typeface="Courier New"/>
                <a:cs typeface="Courier New"/>
              </a:rPr>
              <a:t>"file.txt"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)</a:t>
            </a:r>
            <a:r>
              <a:rPr sz="1050" spc="-2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as</a:t>
            </a:r>
            <a:r>
              <a:rPr sz="1050" spc="-20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f: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33284" y="2045970"/>
            <a:ext cx="280098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dirty="0">
                <a:solidFill>
                  <a:srgbClr val="007300"/>
                </a:solidFill>
                <a:latin typeface="Courier New"/>
                <a:cs typeface="Courier New"/>
              </a:rPr>
              <a:t>#</a:t>
            </a:r>
            <a:r>
              <a:rPr sz="1050" spc="-2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split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input</a:t>
            </a:r>
            <a:r>
              <a:rPr sz="1050" spc="-2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into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groups</a:t>
            </a:r>
            <a:r>
              <a:rPr sz="1050" spc="-2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based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on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33284" y="2205990"/>
            <a:ext cx="880744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empty</a:t>
            </a:r>
            <a:r>
              <a:rPr sz="1050" spc="-5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lines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33284" y="2366009"/>
            <a:ext cx="72072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groups</a:t>
            </a:r>
            <a:r>
              <a:rPr sz="1050" spc="-7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=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33284" y="2526030"/>
            <a:ext cx="249364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f.read().rstrip().split(</a:t>
            </a:r>
            <a:r>
              <a:rPr sz="1050" spc="-5" dirty="0">
                <a:solidFill>
                  <a:srgbClr val="C41A16"/>
                </a:solidFill>
                <a:latin typeface="Courier New"/>
                <a:cs typeface="Courier New"/>
              </a:rPr>
              <a:t>"\n\n"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33284" y="2686050"/>
            <a:ext cx="256095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dirty="0">
                <a:solidFill>
                  <a:srgbClr val="007300"/>
                </a:solidFill>
                <a:latin typeface="Courier New"/>
                <a:cs typeface="Courier New"/>
              </a:rPr>
              <a:t>#</a:t>
            </a:r>
            <a:r>
              <a:rPr sz="1050" spc="-2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convert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all</a:t>
            </a:r>
            <a:r>
              <a:rPr sz="1050" spc="-2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the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values</a:t>
            </a:r>
            <a:r>
              <a:rPr sz="1050" spc="-2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in</a:t>
            </a:r>
            <a:r>
              <a:rPr sz="1050" spc="-1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the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33284" y="2846070"/>
            <a:ext cx="160083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groups</a:t>
            </a:r>
            <a:r>
              <a:rPr sz="1050" spc="-50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into</a:t>
            </a:r>
            <a:r>
              <a:rPr sz="1050" spc="-45" dirty="0">
                <a:solidFill>
                  <a:srgbClr val="007300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00"/>
                </a:solidFill>
                <a:latin typeface="Courier New"/>
                <a:cs typeface="Courier New"/>
              </a:rPr>
              <a:t>integers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33284" y="3006090"/>
            <a:ext cx="177355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nums</a:t>
            </a:r>
            <a:r>
              <a:rPr sz="1050" spc="-3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=</a:t>
            </a:r>
            <a:r>
              <a:rPr sz="1050" spc="-3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[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list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(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map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(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int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33284" y="3166110"/>
            <a:ext cx="240093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(group.split())))</a:t>
            </a:r>
            <a:r>
              <a:rPr sz="1050" spc="-3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for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group</a:t>
            </a:r>
            <a:r>
              <a:rPr sz="1050" spc="-2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in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33284" y="3326130"/>
            <a:ext cx="56070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groups]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3CA558-AF47-AE41-9976-F75B06E0D142}"/>
              </a:ext>
            </a:extLst>
          </p:cNvPr>
          <p:cNvSpPr txBox="1"/>
          <p:nvPr/>
        </p:nvSpPr>
        <p:spPr>
          <a:xfrm>
            <a:off x="5133284" y="4035075"/>
            <a:ext cx="3934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Одна операция ввода/вывода</a:t>
            </a:r>
          </a:p>
          <a:p>
            <a:r>
              <a:rPr lang="ru-RU" sz="1400" dirty="0"/>
              <a:t>НО большой файл может не поместиться в память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38647-E406-7F47-8AF1-1BD358B54390}"/>
              </a:ext>
            </a:extLst>
          </p:cNvPr>
          <p:cNvSpPr txBox="1"/>
          <p:nvPr/>
        </p:nvSpPr>
        <p:spPr>
          <a:xfrm>
            <a:off x="561284" y="4035075"/>
            <a:ext cx="3934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Много операций ввода/вывода</a:t>
            </a:r>
          </a:p>
          <a:p>
            <a:r>
              <a:rPr lang="ru-RU" sz="1400" dirty="0"/>
              <a:t>Сможем обработать большой файл поскольку он будет считываться построчно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554" y="388000"/>
            <a:ext cx="9007646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marR="508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Структуры</a:t>
            </a:r>
            <a:r>
              <a:rPr spc="-25" dirty="0"/>
              <a:t> данных</a:t>
            </a:r>
            <a:r>
              <a:rPr spc="-15" dirty="0"/>
              <a:t> </a:t>
            </a:r>
            <a:r>
              <a:rPr spc="-40" dirty="0"/>
              <a:t>для</a:t>
            </a:r>
            <a:r>
              <a:rPr spc="-20" dirty="0"/>
              <a:t> работы</a:t>
            </a:r>
            <a:r>
              <a:rPr spc="-15" dirty="0"/>
              <a:t> </a:t>
            </a:r>
            <a:r>
              <a:rPr spc="15" dirty="0"/>
              <a:t>с </a:t>
            </a:r>
            <a:r>
              <a:rPr spc="-755" dirty="0"/>
              <a:t> </a:t>
            </a:r>
            <a:r>
              <a:rPr spc="-10" dirty="0"/>
              <a:t>последовательностями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863472"/>
            <a:ext cx="7967741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spcBef>
                <a:spcPts val="1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363855" algn="l"/>
                <a:tab pos="364490" algn="l"/>
              </a:tabLst>
            </a:pPr>
            <a:r>
              <a:rPr b="1" spc="-5" dirty="0">
                <a:solidFill>
                  <a:srgbClr val="292929"/>
                </a:solidFill>
                <a:cs typeface="Georgia"/>
              </a:rPr>
              <a:t>lists</a:t>
            </a:r>
            <a:r>
              <a:rPr b="1" spc="-10" dirty="0">
                <a:solidFill>
                  <a:srgbClr val="292929"/>
                </a:solidFill>
                <a:cs typeface="Georgia"/>
              </a:rPr>
              <a:t> </a:t>
            </a:r>
            <a:r>
              <a:rPr spc="-5" dirty="0">
                <a:solidFill>
                  <a:srgbClr val="292929"/>
                </a:solidFill>
                <a:cs typeface="Georgia"/>
              </a:rPr>
              <a:t>для</a:t>
            </a:r>
            <a:r>
              <a:rPr spc="-10" dirty="0">
                <a:solidFill>
                  <a:srgbClr val="292929"/>
                </a:solidFill>
                <a:cs typeface="Georgia"/>
              </a:rPr>
              <a:t> </a:t>
            </a:r>
            <a:r>
              <a:rPr spc="-5" dirty="0">
                <a:solidFill>
                  <a:srgbClr val="292929"/>
                </a:solidFill>
                <a:cs typeface="Georgia"/>
              </a:rPr>
              <a:t>упорядоченных</a:t>
            </a:r>
            <a:r>
              <a:rPr spc="-10" dirty="0">
                <a:solidFill>
                  <a:srgbClr val="292929"/>
                </a:solidFill>
                <a:cs typeface="Georgia"/>
              </a:rPr>
              <a:t> </a:t>
            </a:r>
            <a:r>
              <a:rPr dirty="0" err="1">
                <a:solidFill>
                  <a:srgbClr val="292929"/>
                </a:solidFill>
                <a:cs typeface="Georgia"/>
              </a:rPr>
              <a:t>и</a:t>
            </a:r>
            <a:r>
              <a:rPr spc="-15" dirty="0">
                <a:solidFill>
                  <a:srgbClr val="292929"/>
                </a:solidFill>
                <a:cs typeface="Georgia"/>
              </a:rPr>
              <a:t> </a:t>
            </a:r>
            <a:r>
              <a:rPr lang="ru-RU" spc="-5" dirty="0">
                <a:solidFill>
                  <a:srgbClr val="292929"/>
                </a:solidFill>
                <a:cs typeface="Georgia"/>
              </a:rPr>
              <a:t>изменяемых</a:t>
            </a:r>
            <a:r>
              <a:rPr lang="ru-RU" spc="-10" dirty="0">
                <a:solidFill>
                  <a:srgbClr val="292929"/>
                </a:solidFill>
                <a:cs typeface="Georgia"/>
              </a:rPr>
              <a:t> </a:t>
            </a:r>
            <a:r>
              <a:rPr lang="ru-RU" spc="-5" dirty="0">
                <a:solidFill>
                  <a:srgbClr val="292929"/>
                </a:solidFill>
                <a:cs typeface="Georgia"/>
              </a:rPr>
              <a:t>последовательностей</a:t>
            </a:r>
            <a:endParaRPr lang="ru-RU" dirty="0">
              <a:cs typeface="Georgia"/>
            </a:endParaRPr>
          </a:p>
          <a:p>
            <a:pPr marL="363855" indent="-35179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363855" algn="l"/>
                <a:tab pos="364490" algn="l"/>
              </a:tabLst>
            </a:pPr>
            <a:r>
              <a:rPr b="1" spc="-5" dirty="0">
                <a:solidFill>
                  <a:srgbClr val="292929"/>
                </a:solidFill>
                <a:cs typeface="Georgia"/>
              </a:rPr>
              <a:t>sets</a:t>
            </a:r>
            <a:r>
              <a:rPr b="1" spc="-20" dirty="0">
                <a:solidFill>
                  <a:srgbClr val="292929"/>
                </a:solidFill>
                <a:cs typeface="Georgia"/>
              </a:rPr>
              <a:t> </a:t>
            </a:r>
            <a:r>
              <a:rPr spc="-5" dirty="0">
                <a:solidFill>
                  <a:srgbClr val="292929"/>
                </a:solidFill>
                <a:cs typeface="Georgia"/>
              </a:rPr>
              <a:t>для неупорядоченных, уникальных </a:t>
            </a:r>
            <a:r>
              <a:rPr dirty="0" err="1">
                <a:solidFill>
                  <a:srgbClr val="292929"/>
                </a:solidFill>
                <a:cs typeface="Georgia"/>
              </a:rPr>
              <a:t>и</a:t>
            </a:r>
            <a:r>
              <a:rPr spc="-5" dirty="0">
                <a:solidFill>
                  <a:srgbClr val="292929"/>
                </a:solidFill>
                <a:cs typeface="Georgia"/>
              </a:rPr>
              <a:t> </a:t>
            </a:r>
            <a:r>
              <a:rPr lang="ru-RU" spc="-5" dirty="0">
                <a:solidFill>
                  <a:srgbClr val="292929"/>
                </a:solidFill>
                <a:cs typeface="Georgia"/>
              </a:rPr>
              <a:t>изменяемых последовательностей</a:t>
            </a:r>
            <a:br>
              <a:rPr lang="ru-RU" dirty="0">
                <a:cs typeface="Georgia"/>
              </a:rPr>
            </a:br>
            <a:r>
              <a:rPr lang="ru-RU" spc="-5" dirty="0">
                <a:solidFill>
                  <a:srgbClr val="292929"/>
                </a:solidFill>
                <a:cs typeface="Georgia"/>
              </a:rPr>
              <a:t>Эффективны</a:t>
            </a:r>
            <a:r>
              <a:rPr lang="ru-RU" spc="-25" dirty="0">
                <a:solidFill>
                  <a:srgbClr val="292929"/>
                </a:solidFill>
                <a:cs typeface="Georgia"/>
              </a:rPr>
              <a:t> </a:t>
            </a:r>
            <a:r>
              <a:rPr lang="ru-RU" spc="-5" dirty="0">
                <a:solidFill>
                  <a:srgbClr val="292929"/>
                </a:solidFill>
                <a:cs typeface="Georgia"/>
              </a:rPr>
              <a:t>для</a:t>
            </a:r>
            <a:r>
              <a:rPr lang="ru-RU" spc="-25" dirty="0">
                <a:solidFill>
                  <a:srgbClr val="292929"/>
                </a:solidFill>
                <a:cs typeface="Georgia"/>
              </a:rPr>
              <a:t> </a:t>
            </a:r>
            <a:r>
              <a:rPr lang="ru-RU" spc="-5" dirty="0">
                <a:solidFill>
                  <a:srgbClr val="292929"/>
                </a:solidFill>
                <a:cs typeface="Georgia"/>
              </a:rPr>
              <a:t>проверки</a:t>
            </a:r>
            <a:r>
              <a:rPr lang="ru-RU" spc="-25" dirty="0">
                <a:solidFill>
                  <a:srgbClr val="292929"/>
                </a:solidFill>
                <a:cs typeface="Georgia"/>
              </a:rPr>
              <a:t> </a:t>
            </a:r>
            <a:r>
              <a:rPr lang="ru-RU" spc="-5" dirty="0">
                <a:solidFill>
                  <a:srgbClr val="292929"/>
                </a:solidFill>
                <a:cs typeface="Georgia"/>
              </a:rPr>
              <a:t>вхождений</a:t>
            </a:r>
            <a:endParaRPr lang="ru-RU" dirty="0">
              <a:cs typeface="Georgia"/>
            </a:endParaRPr>
          </a:p>
          <a:p>
            <a:pPr marL="363855" marR="140970" indent="-35179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363855" algn="l"/>
                <a:tab pos="364490" algn="l"/>
              </a:tabLst>
            </a:pPr>
            <a:r>
              <a:rPr b="1" spc="-5" dirty="0">
                <a:solidFill>
                  <a:srgbClr val="292929"/>
                </a:solidFill>
                <a:cs typeface="Georgia"/>
              </a:rPr>
              <a:t>tuples </a:t>
            </a:r>
            <a:r>
              <a:rPr spc="-5" dirty="0">
                <a:solidFill>
                  <a:srgbClr val="292929"/>
                </a:solidFill>
                <a:cs typeface="Georgia"/>
              </a:rPr>
              <a:t>для упорядоченных </a:t>
            </a:r>
            <a:r>
              <a:rPr dirty="0">
                <a:solidFill>
                  <a:srgbClr val="292929"/>
                </a:solidFill>
                <a:cs typeface="Georgia"/>
              </a:rPr>
              <a:t>и </a:t>
            </a:r>
            <a:r>
              <a:rPr spc="-5" dirty="0">
                <a:solidFill>
                  <a:srgbClr val="292929"/>
                </a:solidFill>
                <a:cs typeface="Georgia"/>
              </a:rPr>
              <a:t>неизменяемых последовательностей. </a:t>
            </a:r>
            <a:br>
              <a:rPr lang="ru-RU" spc="-5" dirty="0">
                <a:solidFill>
                  <a:srgbClr val="292929"/>
                </a:solidFill>
                <a:cs typeface="Georgia"/>
              </a:rPr>
            </a:br>
            <a:r>
              <a:rPr lang="ru-RU" spc="-5" dirty="0">
                <a:solidFill>
                  <a:srgbClr val="292929"/>
                </a:solidFill>
                <a:cs typeface="Georgia"/>
              </a:rPr>
              <a:t>Кортежи быстрее</a:t>
            </a:r>
            <a:r>
              <a:rPr lang="ru-RU" spc="-10" dirty="0">
                <a:solidFill>
                  <a:srgbClr val="292929"/>
                </a:solidFill>
                <a:cs typeface="Georgia"/>
              </a:rPr>
              <a:t> </a:t>
            </a:r>
            <a:r>
              <a:rPr dirty="0" err="1">
                <a:solidFill>
                  <a:srgbClr val="292929"/>
                </a:solidFill>
                <a:cs typeface="Georgia"/>
              </a:rPr>
              <a:t>и</a:t>
            </a:r>
            <a:r>
              <a:rPr spc="-5" dirty="0">
                <a:solidFill>
                  <a:srgbClr val="292929"/>
                </a:solidFill>
                <a:cs typeface="Georgia"/>
              </a:rPr>
              <a:t> требуют меньше памяти,</a:t>
            </a:r>
            <a:r>
              <a:rPr spc="-10" dirty="0">
                <a:solidFill>
                  <a:srgbClr val="292929"/>
                </a:solidFill>
                <a:cs typeface="Georgia"/>
              </a:rPr>
              <a:t> </a:t>
            </a:r>
            <a:r>
              <a:rPr spc="-5" dirty="0">
                <a:solidFill>
                  <a:srgbClr val="292929"/>
                </a:solidFill>
                <a:cs typeface="Georgia"/>
              </a:rPr>
              <a:t>чем списки.</a:t>
            </a:r>
            <a:endParaRPr dirty="0"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13C182-82B7-CC4F-B07F-E119B354810A}"/>
              </a:ext>
            </a:extLst>
          </p:cNvPr>
          <p:cNvSpPr/>
          <p:nvPr/>
        </p:nvSpPr>
        <p:spPr>
          <a:xfrm>
            <a:off x="650250" y="1504948"/>
            <a:ext cx="3241060" cy="2530125"/>
          </a:xfrm>
          <a:prstGeom prst="roundRect">
            <a:avLst>
              <a:gd name="adj" fmla="val 2826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F91EEA-8430-AF42-B7AF-A5A626F16424}"/>
              </a:ext>
            </a:extLst>
          </p:cNvPr>
          <p:cNvSpPr/>
          <p:nvPr/>
        </p:nvSpPr>
        <p:spPr>
          <a:xfrm>
            <a:off x="4865017" y="1517786"/>
            <a:ext cx="3200400" cy="2530125"/>
          </a:xfrm>
          <a:prstGeom prst="roundRect">
            <a:avLst>
              <a:gd name="adj" fmla="val 2826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79784"/>
            <a:ext cx="78084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Enum</a:t>
            </a:r>
            <a:r>
              <a:rPr spc="-25" dirty="0"/>
              <a:t> </a:t>
            </a:r>
            <a:r>
              <a:rPr spc="-10" dirty="0"/>
              <a:t>вместо</a:t>
            </a:r>
            <a:r>
              <a:rPr spc="-20" dirty="0"/>
              <a:t> </a:t>
            </a:r>
            <a:r>
              <a:rPr spc="-15" dirty="0"/>
              <a:t>if-elif-else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7275" y="1676175"/>
            <a:ext cx="280098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def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points_per_shape(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shape:</a:t>
            </a:r>
            <a:r>
              <a:rPr sz="1050" spc="-30" dirty="0">
                <a:solidFill>
                  <a:srgbClr val="5C2699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str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)</a:t>
            </a:r>
            <a:r>
              <a:rPr sz="1050" spc="-2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-&gt;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7275" y="1836195"/>
            <a:ext cx="32067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in</a:t>
            </a:r>
            <a:r>
              <a:rPr sz="1050" dirty="0">
                <a:solidFill>
                  <a:srgbClr val="5C2699"/>
                </a:solidFill>
                <a:latin typeface="Courier New"/>
                <a:cs typeface="Courier New"/>
              </a:rPr>
              <a:t>t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7275" y="1996214"/>
            <a:ext cx="137350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if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shape</a:t>
            </a:r>
            <a:r>
              <a:rPr sz="1050" spc="-3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==</a:t>
            </a:r>
            <a:r>
              <a:rPr sz="1050" spc="-2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C41A16"/>
                </a:solidFill>
                <a:latin typeface="Courier New"/>
                <a:cs typeface="Courier New"/>
              </a:rPr>
              <a:t>'X'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7275" y="2156235"/>
            <a:ext cx="893444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return</a:t>
            </a:r>
            <a:r>
              <a:rPr sz="1050" spc="-8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1B00CE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7275" y="2316255"/>
            <a:ext cx="153352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elif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shape</a:t>
            </a:r>
            <a:r>
              <a:rPr sz="1050" spc="-3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==</a:t>
            </a:r>
            <a:r>
              <a:rPr sz="1050" spc="-2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C41A16"/>
                </a:solidFill>
                <a:latin typeface="Courier New"/>
                <a:cs typeface="Courier New"/>
              </a:rPr>
              <a:t>'Y'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7275" y="2476275"/>
            <a:ext cx="893444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return</a:t>
            </a:r>
            <a:r>
              <a:rPr sz="1050" spc="-8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1B00CE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7275" y="2636295"/>
            <a:ext cx="153352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elif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shape</a:t>
            </a:r>
            <a:r>
              <a:rPr sz="1050" spc="-3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==</a:t>
            </a:r>
            <a:r>
              <a:rPr sz="1050" spc="-2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C41A16"/>
                </a:solidFill>
                <a:latin typeface="Courier New"/>
                <a:cs typeface="Courier New"/>
              </a:rPr>
              <a:t>'Z'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7275" y="2796315"/>
            <a:ext cx="893444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return</a:t>
            </a:r>
            <a:r>
              <a:rPr sz="1050" spc="-8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1B00CE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7275" y="2956335"/>
            <a:ext cx="49339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els</a:t>
            </a:r>
            <a:r>
              <a:rPr sz="1050" dirty="0">
                <a:solidFill>
                  <a:srgbClr val="AA0D91"/>
                </a:solidFill>
                <a:latin typeface="Courier New"/>
                <a:cs typeface="Courier New"/>
              </a:rPr>
              <a:t>e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7275" y="3116355"/>
            <a:ext cx="224091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raise</a:t>
            </a:r>
            <a:r>
              <a:rPr sz="1050" spc="-80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ValueError(</a:t>
            </a:r>
            <a:r>
              <a:rPr sz="1050" spc="-5" dirty="0">
                <a:solidFill>
                  <a:srgbClr val="C41A16"/>
                </a:solidFill>
                <a:latin typeface="Courier New"/>
                <a:cs typeface="Courier New"/>
              </a:rPr>
              <a:t>'Invalid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7275" y="3276375"/>
            <a:ext cx="57340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C41A16"/>
                </a:solidFill>
                <a:latin typeface="Courier New"/>
                <a:cs typeface="Courier New"/>
              </a:rPr>
              <a:t>shape</a:t>
            </a:r>
            <a:r>
              <a:rPr sz="1050" dirty="0">
                <a:solidFill>
                  <a:srgbClr val="C41A16"/>
                </a:solidFill>
                <a:latin typeface="Courier New"/>
                <a:cs typeface="Courier New"/>
              </a:rPr>
              <a:t>'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64725" y="1676175"/>
            <a:ext cx="168084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from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enum</a:t>
            </a:r>
            <a:r>
              <a:rPr sz="1050" spc="-20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import</a:t>
            </a:r>
            <a:r>
              <a:rPr sz="1050" spc="-20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Enum</a:t>
            </a:r>
            <a:endParaRPr sz="1050">
              <a:latin typeface="Courier New"/>
              <a:cs typeface="Courier New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064725" y="2003835"/>
          <a:ext cx="1929764" cy="6400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19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50" spc="-5" dirty="0">
                          <a:solidFill>
                            <a:srgbClr val="AA0D91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1050" spc="-85" dirty="0">
                          <a:solidFill>
                            <a:srgbClr val="AA0D9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5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ShapePoints(Enum):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539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</a:pPr>
                      <a:r>
                        <a:rPr sz="1050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050" spc="-45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40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1B00CE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9F9F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r">
                        <a:lnSpc>
                          <a:spcPts val="1120"/>
                        </a:lnSpc>
                      </a:pPr>
                      <a:r>
                        <a:rPr sz="1050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050" spc="-45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40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1B00CE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00">
                <a:tc>
                  <a:txBody>
                    <a:bodyPr/>
                    <a:lstStyle/>
                    <a:p>
                      <a:pPr algn="r">
                        <a:lnSpc>
                          <a:spcPts val="1060"/>
                        </a:lnSpc>
                      </a:pPr>
                      <a:r>
                        <a:rPr sz="1050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Z</a:t>
                      </a:r>
                      <a:r>
                        <a:rPr sz="1050" spc="-45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40" dirty="0">
                          <a:solidFill>
                            <a:srgbClr val="24242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1B00CE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064725" y="2811555"/>
            <a:ext cx="280098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def</a:t>
            </a:r>
            <a:r>
              <a:rPr sz="1050" spc="-25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points_per_shape(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shape:</a:t>
            </a:r>
            <a:r>
              <a:rPr sz="1050" spc="-30" dirty="0">
                <a:solidFill>
                  <a:srgbClr val="5C2699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str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)</a:t>
            </a:r>
            <a:r>
              <a:rPr sz="1050" spc="-25" dirty="0">
                <a:solidFill>
                  <a:srgbClr val="242424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-&gt;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4725" y="2971575"/>
            <a:ext cx="32067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5C2699"/>
                </a:solidFill>
                <a:latin typeface="Courier New"/>
                <a:cs typeface="Courier New"/>
              </a:rPr>
              <a:t>in</a:t>
            </a:r>
            <a:r>
              <a:rPr sz="1050" dirty="0">
                <a:solidFill>
                  <a:srgbClr val="5C2699"/>
                </a:solidFill>
                <a:latin typeface="Courier New"/>
                <a:cs typeface="Courier New"/>
              </a:rPr>
              <a:t>t</a:t>
            </a:r>
            <a:r>
              <a:rPr sz="1050" dirty="0">
                <a:solidFill>
                  <a:srgbClr val="242424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4725" y="3131595"/>
            <a:ext cx="2560955" cy="16002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220"/>
              </a:lnSpc>
            </a:pPr>
            <a:r>
              <a:rPr sz="1050" spc="-5" dirty="0">
                <a:solidFill>
                  <a:srgbClr val="AA0D91"/>
                </a:solidFill>
                <a:latin typeface="Courier New"/>
                <a:cs typeface="Courier New"/>
              </a:rPr>
              <a:t>return</a:t>
            </a:r>
            <a:r>
              <a:rPr sz="1050" spc="-80" dirty="0">
                <a:solidFill>
                  <a:srgbClr val="AA0D91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Courier New"/>
                <a:cs typeface="Courier New"/>
              </a:rPr>
              <a:t>ShapePoints[shape].value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6001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70" dirty="0">
                <a:solidFill>
                  <a:srgbClr val="FFFFFF"/>
                </a:solidFill>
              </a:rPr>
              <a:t>Профайлинг</a:t>
            </a:r>
            <a:endParaRPr sz="4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3575" y="388001"/>
            <a:ext cx="89514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5" dirty="0">
                <a:latin typeface="Roboto"/>
                <a:cs typeface="Roboto"/>
              </a:rPr>
              <a:t>Premature</a:t>
            </a:r>
            <a:r>
              <a:rPr sz="3100" b="1" spc="-10" dirty="0">
                <a:latin typeface="Roboto"/>
                <a:cs typeface="Roboto"/>
              </a:rPr>
              <a:t> </a:t>
            </a:r>
            <a:r>
              <a:rPr sz="3100" b="1" spc="-15" dirty="0">
                <a:latin typeface="Roboto"/>
                <a:cs typeface="Roboto"/>
              </a:rPr>
              <a:t>optimization</a:t>
            </a:r>
            <a:r>
              <a:rPr sz="3100" b="1" spc="-5" dirty="0">
                <a:latin typeface="Roboto"/>
                <a:cs typeface="Roboto"/>
              </a:rPr>
              <a:t> </a:t>
            </a:r>
            <a:r>
              <a:rPr sz="3100" b="1" spc="-10" dirty="0">
                <a:latin typeface="Roboto"/>
                <a:cs typeface="Roboto"/>
              </a:rPr>
              <a:t>is</a:t>
            </a:r>
            <a:r>
              <a:rPr sz="3100" b="1" spc="-5" dirty="0">
                <a:latin typeface="Roboto"/>
                <a:cs typeface="Roboto"/>
              </a:rPr>
              <a:t> the</a:t>
            </a:r>
            <a:r>
              <a:rPr sz="3100" b="1" spc="-15" dirty="0">
                <a:latin typeface="Roboto"/>
                <a:cs typeface="Roboto"/>
              </a:rPr>
              <a:t> </a:t>
            </a:r>
            <a:r>
              <a:rPr sz="3100" b="1" dirty="0">
                <a:latin typeface="Roboto"/>
                <a:cs typeface="Roboto"/>
              </a:rPr>
              <a:t>roof</a:t>
            </a:r>
            <a:r>
              <a:rPr sz="3100" b="1" spc="-5" dirty="0">
                <a:latin typeface="Roboto"/>
                <a:cs typeface="Roboto"/>
              </a:rPr>
              <a:t> </a:t>
            </a:r>
            <a:r>
              <a:rPr sz="3100" b="1" spc="10" dirty="0">
                <a:latin typeface="Roboto"/>
                <a:cs typeface="Roboto"/>
              </a:rPr>
              <a:t>of</a:t>
            </a:r>
            <a:r>
              <a:rPr sz="3100" b="1" spc="-5" dirty="0">
                <a:latin typeface="Roboto"/>
                <a:cs typeface="Roboto"/>
              </a:rPr>
              <a:t> </a:t>
            </a:r>
            <a:r>
              <a:rPr sz="3100" b="1" spc="-10" dirty="0">
                <a:latin typeface="Roboto"/>
                <a:cs typeface="Roboto"/>
              </a:rPr>
              <a:t>all </a:t>
            </a:r>
            <a:r>
              <a:rPr sz="3100" b="1" spc="-5" dirty="0">
                <a:latin typeface="Roboto"/>
                <a:cs typeface="Roboto"/>
              </a:rPr>
              <a:t>evil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575" y="1047683"/>
            <a:ext cx="72750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Roboto"/>
                <a:cs typeface="Roboto"/>
              </a:rPr>
              <a:t>Зачем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-25" dirty="0">
                <a:latin typeface="Roboto"/>
                <a:cs typeface="Roboto"/>
              </a:rPr>
              <a:t>считать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-75" dirty="0">
                <a:latin typeface="Roboto"/>
                <a:cs typeface="Roboto"/>
              </a:rPr>
              <a:t>что-то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час,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10" dirty="0">
                <a:latin typeface="Roboto"/>
                <a:cs typeface="Roboto"/>
              </a:rPr>
              <a:t>если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можно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spc="-25" dirty="0">
                <a:latin typeface="Roboto"/>
                <a:cs typeface="Roboto"/>
              </a:rPr>
              <a:t>десять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часов</a:t>
            </a:r>
            <a:r>
              <a:rPr sz="1600" dirty="0">
                <a:latin typeface="Roboto"/>
                <a:cs typeface="Roboto"/>
              </a:rPr>
              <a:t> </a:t>
            </a:r>
            <a:r>
              <a:rPr sz="1600" spc="-25" dirty="0">
                <a:latin typeface="Roboto"/>
                <a:cs typeface="Roboto"/>
              </a:rPr>
              <a:t>пытаться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-50" dirty="0">
                <a:latin typeface="Roboto"/>
                <a:cs typeface="Roboto"/>
              </a:rPr>
              <a:t>это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ускорить?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468570"/>
            <a:ext cx="2158569" cy="3192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204" y="1758487"/>
            <a:ext cx="2500596" cy="16265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4" y="388000"/>
            <a:ext cx="37698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</a:t>
            </a:r>
            <a:r>
              <a:rPr spc="-35" dirty="0"/>
              <a:t>r</a:t>
            </a:r>
            <a:r>
              <a:rPr spc="-10" dirty="0"/>
              <a:t>oﬁling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574" y="3710251"/>
            <a:ext cx="8265625" cy="125162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69900" indent="-344170">
              <a:lnSpc>
                <a:spcPct val="100000"/>
              </a:lnSpc>
              <a:spcBef>
                <a:spcPts val="160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1400" spc="-10" dirty="0">
                <a:latin typeface="Roboto"/>
                <a:cs typeface="Roboto"/>
              </a:rPr>
              <a:t>Перед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тем,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как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оптимизировать,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поймите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где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проблема: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сделайте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профайлинг.</a:t>
            </a:r>
            <a:endParaRPr sz="1400" dirty="0">
              <a:latin typeface="Roboto"/>
              <a:cs typeface="Roboto"/>
            </a:endParaRPr>
          </a:p>
          <a:p>
            <a:pPr marL="469900" indent="-344170">
              <a:lnSpc>
                <a:spcPct val="100000"/>
              </a:lnSpc>
              <a:spcBef>
                <a:spcPts val="60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1400" spc="-15" dirty="0">
                <a:latin typeface="Roboto"/>
                <a:cs typeface="Roboto"/>
              </a:rPr>
              <a:t>Оптимизируйте только </a:t>
            </a:r>
            <a:r>
              <a:rPr sz="1400" spc="-5" dirty="0">
                <a:latin typeface="Roboto"/>
                <a:cs typeface="Roboto"/>
              </a:rPr>
              <a:t>самое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узкое</a:t>
            </a:r>
            <a:r>
              <a:rPr sz="1400" spc="-15" dirty="0">
                <a:latin typeface="Roboto"/>
                <a:cs typeface="Roboto"/>
              </a:rPr>
              <a:t> место.</a:t>
            </a:r>
            <a:endParaRPr sz="14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 dirty="0">
              <a:latin typeface="Roboto"/>
              <a:cs typeface="Roboto"/>
            </a:endParaRPr>
          </a:p>
          <a:p>
            <a:pPr marL="12700" marR="2650490">
              <a:lnSpc>
                <a:spcPct val="130000"/>
              </a:lnSpc>
              <a:spcBef>
                <a:spcPts val="5"/>
              </a:spcBef>
            </a:pPr>
            <a:r>
              <a:rPr lang="en-US" sz="1000" u="sng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https://docs.python.org/3/library/profile.html</a:t>
            </a:r>
            <a:r>
              <a:rPr lang="en-US" sz="1000" u="sng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</a:rPr>
              <a:t> </a:t>
            </a:r>
            <a:r>
              <a:rPr sz="1000" spc="-235" dirty="0">
                <a:solidFill>
                  <a:srgbClr val="0097A7"/>
                </a:solidFill>
                <a:latin typeface="Roboto"/>
                <a:cs typeface="Roboto"/>
              </a:rPr>
              <a:t> </a:t>
            </a:r>
            <a:endParaRPr lang="ru-RU" sz="1000" spc="-235" dirty="0">
              <a:solidFill>
                <a:srgbClr val="0097A7"/>
              </a:solidFill>
              <a:latin typeface="Roboto"/>
              <a:cs typeface="Roboto"/>
            </a:endParaRPr>
          </a:p>
          <a:p>
            <a:pPr marL="12700" marR="2650490">
              <a:lnSpc>
                <a:spcPct val="130000"/>
              </a:lnSpc>
              <a:spcBef>
                <a:spcPts val="5"/>
              </a:spcBef>
            </a:pPr>
            <a:r>
              <a:rPr sz="10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3"/>
              </a:rPr>
              <a:t>https://jiffyclub.github.io/snakeviz/ </a:t>
            </a:r>
            <a:r>
              <a:rPr sz="1000" spc="-15" dirty="0">
                <a:solidFill>
                  <a:srgbClr val="0097A7"/>
                </a:solidFill>
                <a:latin typeface="Roboto"/>
                <a:cs typeface="Roboto"/>
              </a:rPr>
              <a:t> </a:t>
            </a:r>
            <a:endParaRPr lang="ru-RU" sz="1000" spc="-15" dirty="0">
              <a:solidFill>
                <a:srgbClr val="0097A7"/>
              </a:solidFill>
              <a:latin typeface="Roboto"/>
              <a:cs typeface="Roboto"/>
            </a:endParaRPr>
          </a:p>
          <a:p>
            <a:pPr marL="12700" marR="2650490">
              <a:lnSpc>
                <a:spcPct val="130000"/>
              </a:lnSpc>
              <a:spcBef>
                <a:spcPts val="5"/>
              </a:spcBef>
            </a:pPr>
            <a:r>
              <a:rPr sz="10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4"/>
              </a:rPr>
              <a:t>https://github.com/nschloe/tuna</a:t>
            </a:r>
            <a:endParaRPr sz="1000" dirty="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07153" y="1158147"/>
            <a:ext cx="4929505" cy="2480310"/>
            <a:chOff x="2107153" y="1158147"/>
            <a:chExt cx="4929505" cy="2480310"/>
          </a:xfrm>
        </p:grpSpPr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7744" y="1202649"/>
              <a:ext cx="4840356" cy="23818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11916" y="1162910"/>
              <a:ext cx="4919980" cy="2470785"/>
            </a:xfrm>
            <a:custGeom>
              <a:avLst/>
              <a:gdLst/>
              <a:ahLst/>
              <a:cxnLst/>
              <a:rect l="l" t="t" r="r" b="b"/>
              <a:pathLst>
                <a:path w="4919980" h="2470785">
                  <a:moveTo>
                    <a:pt x="0" y="0"/>
                  </a:moveTo>
                  <a:lnTo>
                    <a:pt x="4919835" y="0"/>
                  </a:lnTo>
                  <a:lnTo>
                    <a:pt x="4919835" y="2470345"/>
                  </a:lnTo>
                  <a:lnTo>
                    <a:pt x="0" y="247034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150" y="1657441"/>
            <a:ext cx="7492450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900" spc="10" dirty="0">
                <a:solidFill>
                  <a:srgbClr val="FFFFFF"/>
                </a:solidFill>
              </a:rPr>
              <a:t>Параллельные  </a:t>
            </a:r>
            <a:r>
              <a:rPr sz="4900" spc="5" dirty="0">
                <a:solidFill>
                  <a:srgbClr val="FFFFFF"/>
                </a:solidFill>
              </a:rPr>
              <a:t>вычисления</a:t>
            </a:r>
            <a:endParaRPr sz="4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5275" y="4334938"/>
            <a:ext cx="6328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https://towardsdatascience.com/an-intro-to-parallel-computing-with-ray-d8503629485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5662" y="609851"/>
            <a:ext cx="5647826" cy="32478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4" y="388000"/>
            <a:ext cx="84180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0" algn="l"/>
              </a:tabLst>
            </a:pPr>
            <a:r>
              <a:rPr spc="-5" dirty="0"/>
              <a:t>Multiprocessing </a:t>
            </a:r>
            <a:r>
              <a:rPr spc="-15" dirty="0"/>
              <a:t>vs	</a:t>
            </a:r>
            <a:r>
              <a:rPr spc="-10" dirty="0"/>
              <a:t>Multithreading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429941"/>
              </p:ext>
            </p:extLst>
          </p:nvPr>
        </p:nvGraphicFramePr>
        <p:xfrm>
          <a:off x="313200" y="1332618"/>
          <a:ext cx="8520430" cy="2077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8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multiprocessing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multithreading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15" dirty="0">
                          <a:latin typeface="Tahoma"/>
                          <a:cs typeface="Tahoma"/>
                        </a:rPr>
                        <a:t>Задействует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несколько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ядер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85" dirty="0">
                          <a:latin typeface="Tahoma"/>
                          <a:cs typeface="Tahoma"/>
                        </a:rPr>
                        <a:t>CPU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360000" marR="0" marT="711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15" dirty="0">
                          <a:latin typeface="Tahoma"/>
                          <a:cs typeface="Tahoma"/>
                        </a:rPr>
                        <a:t>Задействует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одно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15" dirty="0">
                          <a:latin typeface="Tahoma"/>
                          <a:cs typeface="Tahoma"/>
                        </a:rPr>
                        <a:t>ядро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85" dirty="0">
                          <a:latin typeface="Tahoma"/>
                          <a:cs typeface="Tahoma"/>
                        </a:rPr>
                        <a:t>CPU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360000" marR="0" marT="711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55" dirty="0">
                          <a:latin typeface="Tahoma"/>
                          <a:cs typeface="Tahoma"/>
                        </a:rPr>
                        <a:t>Все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процессы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имеют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15" dirty="0">
                          <a:latin typeface="Tahoma"/>
                          <a:cs typeface="Tahoma"/>
                        </a:rPr>
                        <a:t>собственную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память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360000" marR="0" marT="711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55" dirty="0">
                          <a:latin typeface="Tahoma"/>
                          <a:cs typeface="Tahoma"/>
                        </a:rPr>
                        <a:t>Все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потоки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делят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15" dirty="0">
                          <a:latin typeface="Tahoma"/>
                          <a:cs typeface="Tahoma"/>
                        </a:rPr>
                        <a:t>общую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память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360000" marR="0" marT="711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25" dirty="0">
                          <a:latin typeface="Tahoma"/>
                          <a:cs typeface="Tahoma"/>
                        </a:rPr>
                        <a:t>Не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ограничивается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GIL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360000" marR="0" marT="711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5" dirty="0">
                          <a:latin typeface="Tahoma"/>
                          <a:cs typeface="Tahoma"/>
                        </a:rPr>
                        <a:t>Ограничивается</a:t>
                      </a:r>
                      <a:r>
                        <a:rPr sz="12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GIL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360000" marR="0" marT="711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54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10" dirty="0">
                          <a:latin typeface="Tahoma"/>
                          <a:cs typeface="Tahoma"/>
                        </a:rPr>
                        <a:t>Позволяет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производить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вычисления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параллельно</a:t>
                      </a:r>
                    </a:p>
                  </a:txBody>
                  <a:tcPr marL="360000" marR="0" marT="711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25" dirty="0">
                          <a:latin typeface="Tahoma"/>
                          <a:cs typeface="Tahoma"/>
                        </a:rPr>
                        <a:t>Не</a:t>
                      </a:r>
                      <a:r>
                        <a:rPr sz="12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позволяет</a:t>
                      </a:r>
                      <a:r>
                        <a:rPr sz="12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производить</a:t>
                      </a:r>
                      <a:r>
                        <a:rPr sz="12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параллельных</a:t>
                      </a:r>
                      <a:r>
                        <a:rPr sz="12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вычислений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360000" marR="0" marT="711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47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spc="15" dirty="0">
                          <a:latin typeface="Tahoma"/>
                          <a:cs typeface="Tahoma"/>
                        </a:rPr>
                        <a:t>Выгодно </a:t>
                      </a:r>
                      <a:r>
                        <a:rPr lang="ru-RU" sz="1200" spc="5" dirty="0">
                          <a:latin typeface="Tahoma"/>
                          <a:cs typeface="Tahoma"/>
                        </a:rPr>
                        <a:t>использовать, когда производительность </a:t>
                      </a:r>
                      <a:r>
                        <a:rPr lang="ru-RU" sz="1200" spc="-3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ru-RU" sz="1200" dirty="0">
                          <a:latin typeface="Tahoma"/>
                          <a:cs typeface="Tahoma"/>
                        </a:rPr>
                        <a:t>ограничена</a:t>
                      </a:r>
                      <a:r>
                        <a:rPr lang="ru-RU" sz="12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ru-RU" sz="1200" spc="20" dirty="0">
                          <a:latin typeface="Tahoma"/>
                          <a:cs typeface="Tahoma"/>
                        </a:rPr>
                        <a:t>возможностями</a:t>
                      </a:r>
                      <a:r>
                        <a:rPr lang="ru-RU" sz="12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ru-RU" sz="1200" spc="85" dirty="0">
                          <a:latin typeface="Tahoma"/>
                          <a:cs typeface="Tahoma"/>
                        </a:rPr>
                        <a:t>CPU</a:t>
                      </a:r>
                      <a:endParaRPr lang="ru-RU" sz="1200" dirty="0">
                        <a:latin typeface="Tahoma"/>
                        <a:cs typeface="Tahoma"/>
                      </a:endParaRPr>
                    </a:p>
                  </a:txBody>
                  <a:tcPr marL="360000" marR="0" marT="711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spc="15" dirty="0">
                          <a:latin typeface="Tahoma"/>
                          <a:cs typeface="Tahoma"/>
                        </a:rPr>
                        <a:t>Выгодно </a:t>
                      </a:r>
                      <a:r>
                        <a:rPr lang="ru-RU" sz="1200" spc="5" dirty="0">
                          <a:latin typeface="Tahoma"/>
                          <a:cs typeface="Tahoma"/>
                        </a:rPr>
                        <a:t>использовать, когда производительность </a:t>
                      </a:r>
                      <a:r>
                        <a:rPr lang="ru-RU" sz="1200" spc="-3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ru-RU" sz="1200" dirty="0">
                          <a:latin typeface="Tahoma"/>
                          <a:cs typeface="Tahoma"/>
                        </a:rPr>
                        <a:t>ограничена</a:t>
                      </a:r>
                      <a:r>
                        <a:rPr lang="ru-RU" sz="12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ru-RU" sz="1200" spc="15" dirty="0">
                          <a:latin typeface="Tahoma"/>
                          <a:cs typeface="Tahoma"/>
                        </a:rPr>
                        <a:t>задержками</a:t>
                      </a:r>
                      <a:r>
                        <a:rPr lang="ru-RU" sz="12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ru-RU" sz="1200" dirty="0">
                          <a:latin typeface="Tahoma"/>
                          <a:cs typeface="Tahoma"/>
                        </a:rPr>
                        <a:t>ввода/вывода</a:t>
                      </a:r>
                    </a:p>
                  </a:txBody>
                  <a:tcPr marL="360000" marR="0" marT="71120" marB="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5976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352700" y="3810881"/>
            <a:ext cx="6800700" cy="764953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050" spc="35" dirty="0">
                <a:latin typeface="Tahoma"/>
                <a:cs typeface="Tahoma"/>
              </a:rPr>
              <a:t>П</a:t>
            </a:r>
            <a:r>
              <a:rPr sz="1050" spc="5" dirty="0">
                <a:latin typeface="Tahoma"/>
                <a:cs typeface="Tahoma"/>
              </a:rPr>
              <a:t>олезны</a:t>
            </a:r>
            <a:r>
              <a:rPr sz="1050" spc="10" dirty="0">
                <a:latin typeface="Tahoma"/>
                <a:cs typeface="Tahoma"/>
              </a:rPr>
              <a:t>е</a:t>
            </a:r>
            <a:r>
              <a:rPr sz="1050" spc="-40" dirty="0">
                <a:latin typeface="Tahoma"/>
                <a:cs typeface="Tahoma"/>
              </a:rPr>
              <a:t> </a:t>
            </a:r>
            <a:r>
              <a:rPr sz="1050" spc="20" dirty="0">
                <a:latin typeface="Tahoma"/>
                <a:cs typeface="Tahoma"/>
              </a:rPr>
              <a:t>ссылк</a:t>
            </a:r>
            <a:r>
              <a:rPr sz="1050" spc="30" dirty="0">
                <a:latin typeface="Tahoma"/>
                <a:cs typeface="Tahoma"/>
              </a:rPr>
              <a:t>и</a:t>
            </a:r>
            <a:r>
              <a:rPr sz="1050" dirty="0">
                <a:latin typeface="Calibri"/>
                <a:cs typeface="Calibri"/>
              </a:rPr>
              <a:t>:</a:t>
            </a:r>
          </a:p>
          <a:p>
            <a:pPr marL="469900" indent="-324485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05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https://timber.io/blog/multiprocessing-vs-multithreading-in-python-what-you-need-to-know/</a:t>
            </a:r>
            <a:endParaRPr sz="1050" dirty="0">
              <a:latin typeface="Calibri"/>
              <a:cs typeface="Calibri"/>
            </a:endParaRPr>
          </a:p>
          <a:p>
            <a:pPr marL="469900" indent="-324485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05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https://stackoverflow.com/questions/3044580/multiprocessing-vs-threading-python</a:t>
            </a:r>
            <a:endParaRPr sz="1050" dirty="0">
              <a:latin typeface="Calibri"/>
              <a:cs typeface="Calibri"/>
            </a:endParaRPr>
          </a:p>
          <a:p>
            <a:pPr marL="469900" indent="-324485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05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https://medium.com/contentsquare-engineering-blog/multithreading-vs-multiprocessing-in-python-ece023ad55a</a:t>
            </a:r>
            <a:endParaRPr sz="1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2355451"/>
            <a:ext cx="2735540" cy="2622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52938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А</a:t>
            </a:r>
            <a:r>
              <a:rPr spc="-35" dirty="0"/>
              <a:t> </a:t>
            </a:r>
            <a:r>
              <a:rPr spc="-40" dirty="0"/>
              <a:t>что</a:t>
            </a:r>
            <a:r>
              <a:rPr spc="-25" dirty="0"/>
              <a:t> </a:t>
            </a:r>
            <a:r>
              <a:rPr spc="75" dirty="0"/>
              <a:t>же</a:t>
            </a:r>
            <a:r>
              <a:rPr spc="-25" dirty="0"/>
              <a:t> </a:t>
            </a:r>
            <a:r>
              <a:rPr spc="-10" dirty="0"/>
              <a:t>GIL?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3574" y="1015911"/>
            <a:ext cx="8418025" cy="1500411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469900" indent="-31115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Roboto"/>
                <a:cs typeface="Roboto"/>
              </a:rPr>
              <a:t>GIL </a:t>
            </a:r>
            <a:r>
              <a:rPr sz="1400" spc="-25" dirty="0">
                <a:latin typeface="Roboto"/>
                <a:cs typeface="Roboto"/>
              </a:rPr>
              <a:t>это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глобальный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мьютекс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на</a:t>
            </a:r>
            <a:r>
              <a:rPr sz="1400" dirty="0">
                <a:latin typeface="Roboto"/>
                <a:cs typeface="Roboto"/>
              </a:rPr>
              <a:t> память </a:t>
            </a:r>
            <a:r>
              <a:rPr sz="1400" spc="15" dirty="0">
                <a:latin typeface="Roboto"/>
                <a:cs typeface="Roboto"/>
              </a:rPr>
              <a:t>в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Python.</a:t>
            </a:r>
            <a:endParaRPr sz="1400" dirty="0">
              <a:latin typeface="Roboto"/>
              <a:cs typeface="Roboto"/>
            </a:endParaRPr>
          </a:p>
          <a:p>
            <a:pPr marL="469900" marR="5080" indent="-311150">
              <a:lnSpc>
                <a:spcPct val="1177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Roboto"/>
                <a:cs typeface="Roboto"/>
              </a:rPr>
              <a:t>Только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один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поток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может</a:t>
            </a:r>
            <a:r>
              <a:rPr sz="1400" spc="5" dirty="0">
                <a:latin typeface="Roboto"/>
                <a:cs typeface="Roboto"/>
              </a:rPr>
              <a:t> использовать </a:t>
            </a:r>
            <a:r>
              <a:rPr sz="1400" dirty="0">
                <a:latin typeface="Roboto"/>
                <a:cs typeface="Roboto"/>
              </a:rPr>
              <a:t>память</a:t>
            </a:r>
            <a:r>
              <a:rPr sz="1400" spc="5" dirty="0">
                <a:latin typeface="Roboto"/>
                <a:cs typeface="Roboto"/>
              </a:rPr>
              <a:t> одновременно,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а </a:t>
            </a:r>
            <a:r>
              <a:rPr sz="1400" spc="-5" dirty="0">
                <a:latin typeface="Roboto"/>
                <a:cs typeface="Roboto"/>
              </a:rPr>
              <a:t>значит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любая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CPU-bound</a:t>
            </a:r>
            <a:r>
              <a:rPr sz="1400" spc="4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Python</a:t>
            </a:r>
            <a:r>
              <a:rPr sz="1400" spc="5" dirty="0">
                <a:latin typeface="Roboto"/>
                <a:cs typeface="Roboto"/>
              </a:rPr>
              <a:t> программа </a:t>
            </a:r>
            <a:r>
              <a:rPr sz="1400" spc="15" dirty="0">
                <a:latin typeface="Roboto"/>
                <a:cs typeface="Roboto"/>
              </a:rPr>
              <a:t>по </a:t>
            </a:r>
            <a:r>
              <a:rPr sz="1400" spc="20" dirty="0">
                <a:latin typeface="Roboto"/>
                <a:cs typeface="Roboto"/>
              </a:rPr>
              <a:t> </a:t>
            </a:r>
            <a:r>
              <a:rPr sz="1400" spc="-40" dirty="0">
                <a:latin typeface="Roboto"/>
                <a:cs typeface="Roboto"/>
              </a:rPr>
              <a:t>факту</a:t>
            </a:r>
            <a:r>
              <a:rPr sz="1400" spc="-5" dirty="0">
                <a:latin typeface="Roboto"/>
                <a:cs typeface="Roboto"/>
              </a:rPr>
              <a:t> однопоточная.</a:t>
            </a:r>
            <a:endParaRPr sz="1400" dirty="0">
              <a:latin typeface="Roboto"/>
              <a:cs typeface="Roboto"/>
            </a:endParaRPr>
          </a:p>
          <a:p>
            <a:pPr marL="469900" indent="-311150">
              <a:lnSpc>
                <a:spcPct val="100000"/>
              </a:lnSpc>
              <a:spcBef>
                <a:spcPts val="2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400" spc="15" dirty="0">
                <a:latin typeface="Roboto"/>
                <a:cs typeface="Roboto"/>
              </a:rPr>
              <a:t>Но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GIL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не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ограничивает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IO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операции.</a:t>
            </a:r>
            <a:endParaRPr sz="14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400" spc="-10" dirty="0">
                <a:latin typeface="Roboto"/>
                <a:cs typeface="Roboto"/>
              </a:rPr>
              <a:t>Вывод: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b="1" spc="5" dirty="0">
                <a:latin typeface="Roboto"/>
                <a:cs typeface="Roboto"/>
              </a:rPr>
              <a:t>multithreading</a:t>
            </a:r>
            <a:r>
              <a:rPr sz="1400" b="1" spc="10" dirty="0">
                <a:latin typeface="Roboto"/>
                <a:cs typeface="Roboto"/>
              </a:rPr>
              <a:t> бесполезен </a:t>
            </a:r>
            <a:r>
              <a:rPr sz="1400" b="1" spc="-5" dirty="0">
                <a:latin typeface="Roboto"/>
                <a:cs typeface="Roboto"/>
              </a:rPr>
              <a:t>для</a:t>
            </a:r>
            <a:r>
              <a:rPr sz="1400" b="1" spc="10" dirty="0">
                <a:latin typeface="Roboto"/>
                <a:cs typeface="Roboto"/>
              </a:rPr>
              <a:t> </a:t>
            </a:r>
            <a:r>
              <a:rPr sz="1400" b="1" spc="5" dirty="0">
                <a:latin typeface="Roboto"/>
                <a:cs typeface="Roboto"/>
              </a:rPr>
              <a:t>ускорения</a:t>
            </a:r>
            <a:r>
              <a:rPr sz="1400" b="1" spc="10" dirty="0">
                <a:latin typeface="Roboto"/>
                <a:cs typeface="Roboto"/>
              </a:rPr>
              <a:t> вычислений,</a:t>
            </a:r>
            <a:r>
              <a:rPr sz="1400" b="1" spc="5" dirty="0">
                <a:latin typeface="Roboto"/>
                <a:cs typeface="Roboto"/>
              </a:rPr>
              <a:t> </a:t>
            </a:r>
            <a:r>
              <a:rPr sz="1400" b="1" spc="10" dirty="0">
                <a:latin typeface="Roboto"/>
                <a:cs typeface="Roboto"/>
              </a:rPr>
              <a:t>но </a:t>
            </a:r>
            <a:r>
              <a:rPr sz="1400" b="1" spc="20" dirty="0">
                <a:latin typeface="Roboto"/>
                <a:cs typeface="Roboto"/>
              </a:rPr>
              <a:t>не</a:t>
            </a:r>
            <a:r>
              <a:rPr sz="1400" b="1" spc="10" dirty="0">
                <a:latin typeface="Roboto"/>
                <a:cs typeface="Roboto"/>
              </a:rPr>
              <a:t> бесполезен </a:t>
            </a:r>
            <a:r>
              <a:rPr sz="1400" b="1" spc="15" dirty="0">
                <a:latin typeface="Roboto"/>
                <a:cs typeface="Roboto"/>
              </a:rPr>
              <a:t>в</a:t>
            </a:r>
            <a:r>
              <a:rPr sz="1400" b="1" spc="5" dirty="0">
                <a:latin typeface="Roboto"/>
                <a:cs typeface="Roboto"/>
              </a:rPr>
              <a:t> </a:t>
            </a:r>
            <a:r>
              <a:rPr sz="1400" b="1" spc="10" dirty="0">
                <a:latin typeface="Roboto"/>
                <a:cs typeface="Roboto"/>
              </a:rPr>
              <a:t>случае IO  </a:t>
            </a:r>
            <a:r>
              <a:rPr sz="1400" b="1" spc="5" dirty="0">
                <a:latin typeface="Roboto"/>
                <a:cs typeface="Roboto"/>
              </a:rPr>
              <a:t>задержек.</a:t>
            </a:r>
            <a:endParaRPr sz="14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1282" y="2419350"/>
            <a:ext cx="2821305" cy="21338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6275" y="4687087"/>
            <a:ext cx="275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ahoma"/>
                <a:cs typeface="Tahoma"/>
                <a:hlinkClick r:id="rId4"/>
              </a:rPr>
              <a:t>https://realpython.com/python-gil/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150" y="2030821"/>
            <a:ext cx="79496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40" dirty="0">
                <a:solidFill>
                  <a:srgbClr val="FFFFFF"/>
                </a:solidFill>
              </a:rPr>
              <a:t>Ускоряем</a:t>
            </a:r>
            <a:r>
              <a:rPr sz="4900" spc="-65" dirty="0">
                <a:solidFill>
                  <a:srgbClr val="FFFFFF"/>
                </a:solidFill>
              </a:rPr>
              <a:t> </a:t>
            </a:r>
            <a:r>
              <a:rPr sz="4900" spc="-20" dirty="0">
                <a:solidFill>
                  <a:srgbClr val="FFFFFF"/>
                </a:solidFill>
              </a:rPr>
              <a:t>Python</a:t>
            </a:r>
            <a:endParaRPr sz="4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4" y="388000"/>
            <a:ext cx="45318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Cython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564" y="1426624"/>
            <a:ext cx="7488874" cy="2657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46842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Numba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8163" y="1212884"/>
            <a:ext cx="3641185" cy="27644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500" y="4323601"/>
            <a:ext cx="7786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https://hub.gke2.mybinder.org/user/numba-numba-examples-v1ni0xtg/notebooks/notebooks/basics.ipynb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150" y="2030821"/>
            <a:ext cx="97022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10" dirty="0">
                <a:solidFill>
                  <a:srgbClr val="FFFFFF"/>
                </a:solidFill>
              </a:rPr>
              <a:t>Pandas</a:t>
            </a:r>
            <a:r>
              <a:rPr sz="4900" spc="-40" dirty="0">
                <a:solidFill>
                  <a:srgbClr val="FFFFFF"/>
                </a:solidFill>
              </a:rPr>
              <a:t> </a:t>
            </a:r>
            <a:r>
              <a:rPr sz="4900" dirty="0">
                <a:solidFill>
                  <a:srgbClr val="FFFFFF"/>
                </a:solidFill>
              </a:rPr>
              <a:t>на</a:t>
            </a:r>
            <a:r>
              <a:rPr sz="4900" spc="-35" dirty="0">
                <a:solidFill>
                  <a:srgbClr val="FFFFFF"/>
                </a:solidFill>
              </a:rPr>
              <a:t> </a:t>
            </a:r>
            <a:r>
              <a:rPr sz="4900" spc="-10" dirty="0">
                <a:solidFill>
                  <a:srgbClr val="FFFFFF"/>
                </a:solidFill>
              </a:rPr>
              <a:t>кластере</a:t>
            </a:r>
            <a:endParaRPr sz="4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554" y="388000"/>
            <a:ext cx="8779046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marR="5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Альтернативы</a:t>
            </a:r>
            <a:r>
              <a:rPr spc="-10" dirty="0"/>
              <a:t> </a:t>
            </a:r>
            <a:r>
              <a:rPr spc="-15" dirty="0"/>
              <a:t>ускорения</a:t>
            </a:r>
            <a:r>
              <a:rPr spc="-5" dirty="0"/>
              <a:t> </a:t>
            </a:r>
            <a:r>
              <a:rPr spc="-15" dirty="0"/>
              <a:t>обработки</a:t>
            </a:r>
            <a:r>
              <a:rPr spc="35" dirty="0"/>
              <a:t> </a:t>
            </a:r>
            <a:r>
              <a:rPr spc="-25" dirty="0"/>
              <a:t>данных </a:t>
            </a:r>
            <a:r>
              <a:rPr spc="-755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25" dirty="0"/>
              <a:t>python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6185" y="1428750"/>
            <a:ext cx="4091630" cy="30973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650" y="570848"/>
            <a:ext cx="6141737" cy="34120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0525" y="4440588"/>
            <a:ext cx="8679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https://c-nemri.medium.com/spark-dask-ray-choose-the-right-distributed-computing-framework-6b766e177728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100182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Сравнение</a:t>
            </a:r>
            <a:r>
              <a:rPr spc="-10" dirty="0"/>
              <a:t> </a:t>
            </a:r>
            <a:r>
              <a:rPr spc="-15" dirty="0"/>
              <a:t>популярных</a:t>
            </a:r>
            <a:r>
              <a:rPr spc="-5" dirty="0"/>
              <a:t> </a:t>
            </a:r>
            <a:r>
              <a:rPr spc="-15" dirty="0"/>
              <a:t>инструментов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79023"/>
            <a:ext cx="8839198" cy="15697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2825" y="4729063"/>
            <a:ext cx="7070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  <a:hlinkClick r:id="rId3"/>
              </a:rPr>
              <a:t>https://www.datarevenue.com/en-blog/pandas-vs-dask-vs-vaex-vs-modin-vs-rapids-vs-ray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4" y="388000"/>
            <a:ext cx="39222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575" y="1021959"/>
            <a:ext cx="7509858" cy="97911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23215" algn="l"/>
                <a:tab pos="323850" algn="l"/>
              </a:tabLst>
            </a:pPr>
            <a:r>
              <a:rPr sz="1400" spc="15" dirty="0">
                <a:latin typeface="Roboto"/>
                <a:cs typeface="Roboto"/>
              </a:rPr>
              <a:t>Движок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для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параллельных вычислений,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в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том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числе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на </a:t>
            </a:r>
            <a:r>
              <a:rPr sz="1400" dirty="0">
                <a:latin typeface="Roboto"/>
                <a:cs typeface="Roboto"/>
              </a:rPr>
              <a:t>кластере.</a:t>
            </a:r>
          </a:p>
          <a:p>
            <a:pPr marL="323215" indent="-311150">
              <a:lnSpc>
                <a:spcPct val="100000"/>
              </a:lnSpc>
              <a:spcBef>
                <a:spcPts val="225"/>
              </a:spcBef>
              <a:buFont typeface="Arial MT"/>
              <a:buChar char="●"/>
              <a:tabLst>
                <a:tab pos="323215" algn="l"/>
                <a:tab pos="323850" algn="l"/>
              </a:tabLst>
            </a:pPr>
            <a:r>
              <a:rPr sz="1400" spc="5" dirty="0">
                <a:latin typeface="Roboto"/>
                <a:cs typeface="Roboto"/>
              </a:rPr>
              <a:t>Поддерживает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20" dirty="0">
                <a:latin typeface="Roboto"/>
                <a:cs typeface="Roboto"/>
              </a:rPr>
              <a:t>важнейшие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части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pandas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API,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но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не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все.</a:t>
            </a:r>
            <a:endParaRPr sz="1400" dirty="0">
              <a:latin typeface="Roboto"/>
              <a:cs typeface="Roboto"/>
            </a:endParaRPr>
          </a:p>
          <a:p>
            <a:pPr marL="323215" indent="-311150">
              <a:lnSpc>
                <a:spcPct val="100000"/>
              </a:lnSpc>
              <a:spcBef>
                <a:spcPts val="225"/>
              </a:spcBef>
              <a:buFont typeface="Arial MT"/>
              <a:buChar char="●"/>
              <a:tabLst>
                <a:tab pos="323215" algn="l"/>
                <a:tab pos="323850" algn="l"/>
              </a:tabLst>
            </a:pPr>
            <a:r>
              <a:rPr sz="1400" spc="5" dirty="0">
                <a:latin typeface="Roboto"/>
                <a:cs typeface="Roboto"/>
              </a:rPr>
              <a:t>Питоничный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20" dirty="0">
                <a:latin typeface="Roboto"/>
                <a:cs typeface="Roboto"/>
              </a:rPr>
              <a:t>и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расширяемый.</a:t>
            </a:r>
            <a:endParaRPr sz="1400" dirty="0">
              <a:latin typeface="Roboto"/>
              <a:cs typeface="Roboto"/>
            </a:endParaRPr>
          </a:p>
          <a:p>
            <a:pPr marL="323215" indent="-311150">
              <a:lnSpc>
                <a:spcPct val="100000"/>
              </a:lnSpc>
              <a:spcBef>
                <a:spcPts val="220"/>
              </a:spcBef>
              <a:buFont typeface="Arial MT"/>
              <a:buChar char="●"/>
              <a:tabLst>
                <a:tab pos="323215" algn="l"/>
                <a:tab pos="323850" algn="l"/>
              </a:tabLst>
            </a:pPr>
            <a:r>
              <a:rPr sz="1400" dirty="0">
                <a:latin typeface="Roboto"/>
                <a:cs typeface="Roboto"/>
              </a:rPr>
              <a:t>Позволяет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работать</a:t>
            </a:r>
            <a:r>
              <a:rPr sz="1400" spc="10" dirty="0">
                <a:latin typeface="Roboto"/>
                <a:cs typeface="Roboto"/>
              </a:rPr>
              <a:t> с </a:t>
            </a:r>
            <a:r>
              <a:rPr sz="1400" spc="-15" dirty="0">
                <a:latin typeface="Roboto"/>
                <a:cs typeface="Roboto"/>
              </a:rPr>
              <a:t>датафреймом,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который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не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влезает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в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оперативную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память.</a:t>
            </a:r>
            <a:endParaRPr sz="14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7614" y="2186703"/>
            <a:ext cx="4299283" cy="22339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3575" y="4552950"/>
            <a:ext cx="18440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https://tutorial.dask.org/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4" y="388000"/>
            <a:ext cx="3124869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Modin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575" y="1059955"/>
            <a:ext cx="5046345" cy="119455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23215" algn="l"/>
                <a:tab pos="323850" algn="l"/>
              </a:tabLst>
            </a:pPr>
            <a:r>
              <a:rPr sz="1400" spc="-10" dirty="0">
                <a:latin typeface="Roboto"/>
                <a:cs typeface="Roboto"/>
              </a:rPr>
              <a:t>Pandas-подобный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интерфейс/адаптер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к </a:t>
            </a:r>
            <a:r>
              <a:rPr sz="1400" spc="-15" dirty="0">
                <a:latin typeface="Roboto"/>
                <a:cs typeface="Roboto"/>
              </a:rPr>
              <a:t>Ray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25" dirty="0">
                <a:latin typeface="Roboto"/>
                <a:cs typeface="Roboto"/>
              </a:rPr>
              <a:t>или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Dask.</a:t>
            </a:r>
            <a:endParaRPr sz="1400" dirty="0">
              <a:latin typeface="Roboto"/>
              <a:cs typeface="Roboto"/>
            </a:endParaRPr>
          </a:p>
          <a:p>
            <a:pPr marL="323215" indent="-311150">
              <a:lnSpc>
                <a:spcPct val="100000"/>
              </a:lnSpc>
              <a:spcBef>
                <a:spcPts val="225"/>
              </a:spcBef>
              <a:buFont typeface="Arial MT"/>
              <a:buChar char="●"/>
              <a:tabLst>
                <a:tab pos="323215" algn="l"/>
                <a:tab pos="323850" algn="l"/>
              </a:tabLst>
            </a:pPr>
            <a:r>
              <a:rPr sz="1400" spc="10" dirty="0">
                <a:latin typeface="Roboto"/>
                <a:cs typeface="Roboto"/>
              </a:rPr>
              <a:t>Полностью*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реализует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pandas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API.</a:t>
            </a:r>
            <a:endParaRPr sz="1400" dirty="0">
              <a:latin typeface="Roboto"/>
              <a:cs typeface="Roboto"/>
            </a:endParaRPr>
          </a:p>
          <a:p>
            <a:pPr marL="323215" indent="-311150">
              <a:lnSpc>
                <a:spcPct val="100000"/>
              </a:lnSpc>
              <a:spcBef>
                <a:spcPts val="225"/>
              </a:spcBef>
              <a:buFont typeface="Arial MT"/>
              <a:buChar char="●"/>
              <a:tabLst>
                <a:tab pos="323215" algn="l"/>
                <a:tab pos="323850" algn="l"/>
              </a:tabLst>
            </a:pPr>
            <a:r>
              <a:rPr sz="1400" spc="-15" dirty="0">
                <a:latin typeface="Roboto"/>
                <a:cs typeface="Roboto"/>
              </a:rPr>
              <a:t>“Под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капотом”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использует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Dask</a:t>
            </a:r>
            <a:r>
              <a:rPr sz="1400" spc="5" dirty="0">
                <a:latin typeface="Roboto"/>
                <a:cs typeface="Roboto"/>
              </a:rPr>
              <a:t> </a:t>
            </a:r>
            <a:r>
              <a:rPr sz="1400" spc="25" dirty="0">
                <a:latin typeface="Roboto"/>
                <a:cs typeface="Roboto"/>
              </a:rPr>
              <a:t>или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Ray</a:t>
            </a:r>
            <a:r>
              <a:rPr sz="1400" spc="1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для</a:t>
            </a:r>
            <a:r>
              <a:rPr sz="1400" spc="5" dirty="0">
                <a:latin typeface="Roboto"/>
                <a:cs typeface="Roboto"/>
              </a:rPr>
              <a:t> распределения</a:t>
            </a:r>
            <a:r>
              <a:rPr sz="1400" spc="10" dirty="0">
                <a:latin typeface="Roboto"/>
                <a:cs typeface="Roboto"/>
              </a:rPr>
              <a:t> вычислений.</a:t>
            </a:r>
            <a:endParaRPr sz="1400" dirty="0">
              <a:latin typeface="Roboto"/>
              <a:cs typeface="Roboto"/>
            </a:endParaRPr>
          </a:p>
          <a:p>
            <a:pPr marL="323215" indent="-311150">
              <a:lnSpc>
                <a:spcPct val="100000"/>
              </a:lnSpc>
              <a:spcBef>
                <a:spcPts val="220"/>
              </a:spcBef>
              <a:buFont typeface="Arial MT"/>
              <a:buChar char="●"/>
              <a:tabLst>
                <a:tab pos="323215" algn="l"/>
                <a:tab pos="323850" algn="l"/>
              </a:tabLst>
            </a:pPr>
            <a:r>
              <a:rPr sz="1400" spc="10" dirty="0">
                <a:latin typeface="Roboto"/>
                <a:cs typeface="Roboto"/>
              </a:rPr>
              <a:t>Пока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15" dirty="0">
                <a:latin typeface="Roboto"/>
                <a:cs typeface="Roboto"/>
              </a:rPr>
              <a:t>не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очень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взрослый.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575" y="4324350"/>
            <a:ext cx="303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https://modin.readthedocs.io/en/latest/#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545" y="2426570"/>
            <a:ext cx="3211899" cy="17257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7400" y="920162"/>
            <a:ext cx="2910048" cy="3303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AC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2400" b="1" spc="-20" dirty="0">
                <a:latin typeface="Roboto"/>
                <a:cs typeface="Roboto"/>
              </a:rPr>
              <a:t>Оптимизация</a:t>
            </a:r>
            <a:r>
              <a:rPr lang="ru-RU" sz="2400" b="1" spc="-5" dirty="0">
                <a:latin typeface="Roboto"/>
                <a:cs typeface="Roboto"/>
              </a:rPr>
              <a:t> </a:t>
            </a:r>
            <a:r>
              <a:rPr lang="ru-RU" sz="2400" b="1" spc="-65" dirty="0">
                <a:latin typeface="Roboto"/>
                <a:cs typeface="Roboto"/>
              </a:rPr>
              <a:t>кода, </a:t>
            </a:r>
            <a:r>
              <a:rPr lang="ru-RU" sz="2400" b="1" spc="-60" dirty="0">
                <a:latin typeface="Roboto"/>
                <a:cs typeface="Roboto"/>
              </a:rPr>
              <a:t> </a:t>
            </a:r>
            <a:r>
              <a:rPr lang="en-US" sz="2400" b="1" spc="-10" dirty="0">
                <a:latin typeface="Roboto"/>
                <a:cs typeface="Roboto"/>
              </a:rPr>
              <a:t>parallelization,</a:t>
            </a:r>
            <a:r>
              <a:rPr lang="en-US" sz="2400" b="1" spc="-5" dirty="0">
                <a:latin typeface="Roboto"/>
                <a:cs typeface="Roboto"/>
              </a:rPr>
              <a:t> </a:t>
            </a:r>
            <a:r>
              <a:rPr lang="en-US" sz="2400" b="1" spc="-10" dirty="0">
                <a:latin typeface="Roboto"/>
                <a:cs typeface="Roboto"/>
              </a:rPr>
              <a:t>multiprocessing,</a:t>
            </a:r>
            <a:r>
              <a:rPr lang="en-US" sz="2400" b="1" spc="-5" dirty="0">
                <a:latin typeface="Roboto"/>
                <a:cs typeface="Roboto"/>
              </a:rPr>
              <a:t> </a:t>
            </a:r>
            <a:r>
              <a:rPr lang="ru-RU" sz="2400" b="1" spc="-5" dirty="0">
                <a:latin typeface="Roboto"/>
                <a:cs typeface="Roboto"/>
              </a:rPr>
              <a:t>ускорение </a:t>
            </a:r>
            <a:r>
              <a:rPr lang="en-US" sz="2400" b="1" spc="-15" dirty="0">
                <a:latin typeface="Roboto"/>
                <a:cs typeface="Roboto"/>
              </a:rPr>
              <a:t>pandas,</a:t>
            </a:r>
            <a:r>
              <a:rPr lang="en-US" sz="2400" b="1" dirty="0">
                <a:latin typeface="Roboto"/>
                <a:cs typeface="Roboto"/>
              </a:rPr>
              <a:t> </a:t>
            </a:r>
            <a:r>
              <a:rPr lang="en-US" sz="2400" b="1" spc="-10" dirty="0" err="1">
                <a:latin typeface="Roboto"/>
                <a:cs typeface="Roboto"/>
              </a:rPr>
              <a:t>Modin</a:t>
            </a:r>
            <a:r>
              <a:rPr lang="en-US" sz="2400" b="1" spc="-10" dirty="0">
                <a:latin typeface="Roboto"/>
                <a:cs typeface="Roboto"/>
              </a:rPr>
              <a:t> </a:t>
            </a:r>
            <a:r>
              <a:rPr lang="en-US" sz="2400" b="1" spc="-585" dirty="0">
                <a:latin typeface="Roboto"/>
                <a:cs typeface="Roboto"/>
              </a:rPr>
              <a:t> </a:t>
            </a:r>
            <a:r>
              <a:rPr lang="ru-RU" sz="2400" b="1" spc="-30" dirty="0">
                <a:latin typeface="Roboto"/>
                <a:cs typeface="Roboto"/>
              </a:rPr>
              <a:t>для</a:t>
            </a:r>
            <a:r>
              <a:rPr lang="ru-RU" sz="2400" b="1" spc="-10" dirty="0">
                <a:latin typeface="Roboto"/>
                <a:cs typeface="Roboto"/>
              </a:rPr>
              <a:t> </a:t>
            </a:r>
            <a:r>
              <a:rPr lang="en-US" sz="2400" b="1" spc="-10" dirty="0">
                <a:latin typeface="Roboto"/>
                <a:cs typeface="Roboto"/>
              </a:rPr>
              <a:t>Pandas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4F95B4A6-F84C-CE46-A1DF-BE41CF4B8DEE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225" y="152400"/>
            <a:ext cx="6304493" cy="48386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191000" y="329898"/>
            <a:ext cx="990600" cy="260651"/>
          </a:xfrm>
          <a:custGeom>
            <a:avLst/>
            <a:gdLst/>
            <a:ahLst/>
            <a:cxnLst/>
            <a:rect l="l" t="t" r="r" b="b"/>
            <a:pathLst>
              <a:path w="686435" h="228600">
                <a:moveTo>
                  <a:pt x="685911" y="228600"/>
                </a:moveTo>
                <a:lnTo>
                  <a:pt x="0" y="228600"/>
                </a:lnTo>
                <a:lnTo>
                  <a:pt x="0" y="0"/>
                </a:lnTo>
                <a:lnTo>
                  <a:pt x="685911" y="0"/>
                </a:lnTo>
                <a:lnTo>
                  <a:pt x="685911" y="2286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451" y="313447"/>
            <a:ext cx="85394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зависимост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ь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 времен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и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 работ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ы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 команд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ы</a:t>
            </a:r>
            <a:r>
              <a:rPr sz="1600" b="0" spc="3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292929"/>
                </a:solidFill>
                <a:latin typeface="Courier New"/>
                <a:cs typeface="Courier New"/>
              </a:rPr>
              <a:t>read_cs</a:t>
            </a:r>
            <a:r>
              <a:rPr sz="1600" b="0" dirty="0">
                <a:solidFill>
                  <a:srgbClr val="292929"/>
                </a:solidFill>
                <a:latin typeface="Courier New"/>
                <a:cs typeface="Courier New"/>
              </a:rPr>
              <a:t>v</a:t>
            </a:r>
            <a:r>
              <a:rPr sz="1600" b="0" spc="-45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о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т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 размер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а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 файл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а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 н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а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 144-ядерно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м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 компьютер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е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b="0" dirty="0">
                <a:solidFill>
                  <a:srgbClr val="292929"/>
                </a:solidFill>
                <a:latin typeface="Georgia"/>
                <a:cs typeface="Georgia"/>
              </a:rPr>
              <a:t>с  </a:t>
            </a:r>
            <a:r>
              <a:rPr sz="1600" b="0" spc="-5" dirty="0">
                <a:solidFill>
                  <a:srgbClr val="292929"/>
                </a:solidFill>
                <a:latin typeface="Georgia"/>
                <a:cs typeface="Georgia"/>
              </a:rPr>
              <a:t>использованием</a:t>
            </a:r>
            <a:r>
              <a:rPr sz="1600" b="0" spc="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modin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7347" y="895350"/>
            <a:ext cx="5950835" cy="39182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450" y="4890237"/>
            <a:ext cx="6694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https://towardsdatascience.com/how-to-speed-up-pandas-with-modin-84aa6a87bcdb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A341-AE11-1D48-9667-A81D0016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8000"/>
            <a:ext cx="8169444" cy="477054"/>
          </a:xfrm>
        </p:spPr>
        <p:txBody>
          <a:bodyPr/>
          <a:lstStyle/>
          <a:p>
            <a:r>
              <a:rPr lang="en-US" dirty="0" err="1"/>
              <a:t>Pandarallel</a:t>
            </a:r>
            <a:endParaRPr lang="en-US" dirty="0"/>
          </a:p>
        </p:txBody>
      </p:sp>
      <p:pic>
        <p:nvPicPr>
          <p:cNvPr id="2050" name="Picture 2" descr="Benchmark">
            <a:extLst>
              <a:ext uri="{FF2B5EF4-FFF2-40B4-BE49-F238E27FC236}">
                <a16:creationId xmlns:a16="http://schemas.microsoft.com/office/drawing/2014/main" id="{17C78D41-EFE9-D04E-B86C-F5FD9D25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82" y="865054"/>
            <a:ext cx="7026034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303EB6-1604-6C4D-8E8E-11BF4BE8B1CD}"/>
              </a:ext>
            </a:extLst>
          </p:cNvPr>
          <p:cNvSpPr txBox="1"/>
          <p:nvPr/>
        </p:nvSpPr>
        <p:spPr>
          <a:xfrm>
            <a:off x="1058982" y="4617000"/>
            <a:ext cx="2604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https://nalepae.github.io/pandarallel/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242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200" y="530825"/>
            <a:ext cx="7496300" cy="44208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1843877"/>
            <a:ext cx="49905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800" spc="5" dirty="0">
                <a:solidFill>
                  <a:srgbClr val="FFFFFF"/>
                </a:solidFill>
              </a:rPr>
              <a:t>Практика</a:t>
            </a:r>
            <a:endParaRPr sz="4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/>
              <a:t>в</a:t>
            </a:r>
            <a:r>
              <a:rPr spc="-20" dirty="0"/>
              <a:t> </a:t>
            </a:r>
            <a:r>
              <a:rPr spc="-30" dirty="0"/>
              <a:t>чат</a:t>
            </a:r>
            <a:r>
              <a:rPr spc="-20" dirty="0"/>
              <a:t> </a:t>
            </a:r>
            <a:r>
              <a:rPr spc="15" dirty="0"/>
              <a:t>или</a:t>
            </a:r>
            <a:r>
              <a:rPr spc="-20" dirty="0"/>
              <a:t> </a:t>
            </a:r>
            <a:r>
              <a:rPr spc="-5" dirty="0"/>
              <a:t>голосом</a:t>
            </a:r>
          </a:p>
          <a:p>
            <a:pPr>
              <a:lnSpc>
                <a:spcPct val="100000"/>
              </a:lnSpc>
            </a:pPr>
            <a:endParaRPr sz="170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5.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536575"/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1" y="1981188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latin typeface="Google Sans"/>
                <a:sym typeface="Roboto"/>
              </a:rPr>
              <a:t>Оптимизация кода, </a:t>
            </a:r>
            <a:r>
              <a:rPr lang="en-US" sz="1400" dirty="0">
                <a:latin typeface="Google Sans"/>
                <a:sym typeface="Roboto"/>
              </a:rPr>
              <a:t>parallelization, multiprocessing</a:t>
            </a:r>
            <a:endParaRPr sz="1400" dirty="0"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1" y="2999346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400" dirty="0" err="1">
                <a:latin typeface="Google Sans"/>
                <a:sym typeface="Roboto"/>
              </a:rPr>
              <a:t>Featuretools</a:t>
            </a:r>
            <a:r>
              <a:rPr lang="en-US" sz="1400" dirty="0">
                <a:latin typeface="Google Sans"/>
                <a:sym typeface="Roboto"/>
              </a:rPr>
              <a:t> - </a:t>
            </a:r>
            <a:r>
              <a:rPr lang="ru-RU" sz="1400" dirty="0">
                <a:latin typeface="Google Sans"/>
                <a:sym typeface="Roboto"/>
              </a:rPr>
              <a:t>а вы что, за меня и признаки придумывать будете?</a:t>
            </a:r>
            <a:endParaRPr lang="en-US" sz="1400" dirty="0"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1" y="3508425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400" dirty="0">
                <a:latin typeface="Google Sans"/>
                <a:sym typeface="Roboto"/>
              </a:rPr>
              <a:t>H2O </a:t>
            </a:r>
            <a:r>
              <a:rPr lang="ru-RU" sz="1400" dirty="0">
                <a:latin typeface="Google Sans"/>
                <a:sym typeface="Roboto"/>
              </a:rPr>
              <a:t>и </a:t>
            </a:r>
            <a:r>
              <a:rPr lang="en-US" sz="1400" dirty="0">
                <a:latin typeface="Google Sans"/>
                <a:sym typeface="Roboto"/>
              </a:rPr>
              <a:t>TPOT - </a:t>
            </a:r>
            <a:r>
              <a:rPr lang="ru-RU" sz="1400" dirty="0">
                <a:latin typeface="Google Sans"/>
                <a:sym typeface="Roboto"/>
              </a:rPr>
              <a:t>а вы что, за меня и модели строить будете?</a:t>
            </a:r>
            <a:endParaRPr sz="1400" dirty="0"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08" y="4017504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latin typeface="Google Sans"/>
                <a:sym typeface="Roboto"/>
              </a:rPr>
              <a:t>Поиск нечетких дублей</a:t>
            </a:r>
            <a:endParaRPr sz="1400" dirty="0"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81468" y="1709034"/>
            <a:ext cx="470559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272389" y="2218113"/>
            <a:ext cx="1488717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017849" y="2472653"/>
            <a:ext cx="1997796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763309" y="2727194"/>
            <a:ext cx="2506875" cy="4199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872087"/>
              </p:ext>
            </p:extLst>
          </p:nvPr>
        </p:nvGraphicFramePr>
        <p:xfrm>
          <a:off x="5408535" y="569514"/>
          <a:ext cx="2174137" cy="365760"/>
        </p:xfrm>
        <a:graphic>
          <a:graphicData uri="http://schemas.openxmlformats.org/drawingml/2006/table">
            <a:tbl>
              <a:tblPr firstRow="1" bandRow="1"/>
              <a:tblGrid>
                <a:gridCol w="31059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1" b="10511"/>
          <a:stretch/>
        </p:blipFill>
        <p:spPr>
          <a:xfrm>
            <a:off x="683041" y="190236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b="12427"/>
          <a:stretch/>
        </p:blipFill>
        <p:spPr>
          <a:xfrm>
            <a:off x="683041" y="346194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5" b="11985"/>
          <a:stretch/>
        </p:blipFill>
        <p:spPr>
          <a:xfrm>
            <a:off x="687921" y="2942088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7" b="10047"/>
          <a:stretch/>
        </p:blipFill>
        <p:spPr>
          <a:xfrm>
            <a:off x="687921" y="398180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9957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4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301771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01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52870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403969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3392028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3811958" y="1127417"/>
            <a:ext cx="889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Игорь</a:t>
            </a:r>
            <a:br>
              <a:rPr lang="ru-RU" sz="1400" dirty="0"/>
            </a:br>
            <a:r>
              <a:rPr lang="ru-RU" sz="1400" dirty="0"/>
              <a:t>Стурейко</a:t>
            </a:r>
            <a:endParaRPr lang="en-US" sz="1400" dirty="0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72B6F4CE-FF97-FF4F-8095-D81AA7CFD74F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5" b="11985"/>
          <a:stretch/>
        </p:blipFill>
        <p:spPr>
          <a:xfrm>
            <a:off x="4837312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B3DEFF-F097-DC43-93DE-6E77C276A247}"/>
              </a:ext>
            </a:extLst>
          </p:cNvPr>
          <p:cNvSpPr txBox="1"/>
          <p:nvPr/>
        </p:nvSpPr>
        <p:spPr>
          <a:xfrm>
            <a:off x="5331102" y="1121794"/>
            <a:ext cx="893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Алексей </a:t>
            </a:r>
            <a:br>
              <a:rPr lang="ru-RU" sz="1400" dirty="0"/>
            </a:br>
            <a:r>
              <a:rPr lang="ru-RU" sz="1400" dirty="0"/>
              <a:t>Кисляков</a:t>
            </a:r>
            <a:endParaRPr lang="en-US" sz="1400" dirty="0"/>
          </a:p>
        </p:txBody>
      </p:sp>
      <p:sp>
        <p:nvSpPr>
          <p:cNvPr id="30" name="Google Shape;271;p44">
            <a:extLst>
              <a:ext uri="{FF2B5EF4-FFF2-40B4-BE49-F238E27FC236}">
                <a16:creationId xmlns:a16="http://schemas.microsoft.com/office/drawing/2014/main" id="{08FD08F2-1068-D646-BB6A-4E2FA57711C4}"/>
              </a:ext>
            </a:extLst>
          </p:cNvPr>
          <p:cNvSpPr/>
          <p:nvPr/>
        </p:nvSpPr>
        <p:spPr>
          <a:xfrm>
            <a:off x="2226710" y="2490267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400" dirty="0">
                <a:latin typeface="Google Sans"/>
                <a:sym typeface="Roboto"/>
              </a:rPr>
              <a:t>Advanced Data Preprocessing. Categorical Encodings</a:t>
            </a:r>
            <a:endParaRPr sz="1400" dirty="0">
              <a:latin typeface="Google Sans"/>
              <a:sym typeface="Roboto"/>
            </a:endParaRPr>
          </a:p>
        </p:txBody>
      </p: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7C685F24-2BCB-0043-92A5-40F891054D42}"/>
              </a:ext>
            </a:extLst>
          </p:cNvPr>
          <p:cNvSpPr/>
          <p:nvPr/>
        </p:nvSpPr>
        <p:spPr>
          <a:xfrm>
            <a:off x="2226707" y="4526583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latin typeface="Google Sans"/>
                <a:sym typeface="Roboto"/>
              </a:rPr>
              <a:t>Построение </a:t>
            </a:r>
            <a:r>
              <a:rPr lang="en-US" sz="1400" dirty="0">
                <a:latin typeface="Google Sans"/>
                <a:sym typeface="Roboto"/>
              </a:rPr>
              <a:t>end-to-end </a:t>
            </a:r>
            <a:r>
              <a:rPr lang="ru-RU" sz="1400" dirty="0" err="1">
                <a:latin typeface="Google Sans"/>
                <a:sym typeface="Roboto"/>
              </a:rPr>
              <a:t>пайплайнов</a:t>
            </a:r>
            <a:endParaRPr sz="1400" dirty="0">
              <a:latin typeface="Google Sans"/>
              <a:sym typeface="Roboto"/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69DF4E1-0786-9D40-81E6-F6CF1BAF549D}"/>
              </a:ext>
            </a:extLst>
          </p:cNvPr>
          <p:cNvCxnSpPr>
            <a:cxnSpLocks/>
            <a:stCxn id="271" idx="2"/>
            <a:endCxn id="30" idx="1"/>
          </p:cNvCxnSpPr>
          <p:nvPr/>
        </p:nvCxnSpPr>
        <p:spPr>
          <a:xfrm rot="16200000" flipH="1">
            <a:off x="1526928" y="1963575"/>
            <a:ext cx="979638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720B309-E949-B149-93B7-94DB9E36D602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508768" y="2981734"/>
            <a:ext cx="3015954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oogle Shape;225;p40">
            <a:extLst>
              <a:ext uri="{FF2B5EF4-FFF2-40B4-BE49-F238E27FC236}">
                <a16:creationId xmlns:a16="http://schemas.microsoft.com/office/drawing/2014/main" id="{DB729442-5DF2-E540-B3AA-F1B42CDC6252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b="12427"/>
          <a:stretch/>
        </p:blipFill>
        <p:spPr>
          <a:xfrm>
            <a:off x="677631" y="242222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6860648-68CB-2E4F-A30F-9A34766A5288}"/>
              </a:ext>
            </a:extLst>
          </p:cNvPr>
          <p:cNvSpPr txBox="1"/>
          <p:nvPr/>
        </p:nvSpPr>
        <p:spPr>
          <a:xfrm>
            <a:off x="1149571" y="250672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362401-33FC-594E-8557-33BD80C9541A}"/>
              </a:ext>
            </a:extLst>
          </p:cNvPr>
          <p:cNvSpPr txBox="1"/>
          <p:nvPr/>
        </p:nvSpPr>
        <p:spPr>
          <a:xfrm>
            <a:off x="1128494" y="455068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sz="1400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sz="1400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74" name="Google Shape;225;p40">
            <a:extLst>
              <a:ext uri="{FF2B5EF4-FFF2-40B4-BE49-F238E27FC236}">
                <a16:creationId xmlns:a16="http://schemas.microsoft.com/office/drawing/2014/main" id="{25180B36-196C-7E46-B750-BC18F296FCEA}"/>
              </a:ext>
            </a:extLst>
          </p:cNvPr>
          <p:cNvPicPr preferRelativeResize="0"/>
          <p:nvPr/>
        </p:nvPicPr>
        <p:blipFill>
          <a:blip r:embed="rId3"/>
          <a:srcRect t="10511" b="10511"/>
          <a:stretch/>
        </p:blipFill>
        <p:spPr>
          <a:xfrm>
            <a:off x="685481" y="450167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" name="Google Shape;225;p40">
            <a:extLst>
              <a:ext uri="{FF2B5EF4-FFF2-40B4-BE49-F238E27FC236}">
                <a16:creationId xmlns:a16="http://schemas.microsoft.com/office/drawing/2014/main" id="{11BAA53F-6C8F-9D41-A0FF-1EB8CAE5DE26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677631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8178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Маршрут</a:t>
            </a:r>
            <a:r>
              <a:rPr spc="-45" dirty="0"/>
              <a:t> </a:t>
            </a:r>
            <a:r>
              <a:rPr dirty="0"/>
              <a:t>вебинара</a:t>
            </a:r>
          </a:p>
        </p:txBody>
      </p:sp>
      <p:sp>
        <p:nvSpPr>
          <p:cNvPr id="3" name="object 3"/>
          <p:cNvSpPr/>
          <p:nvPr/>
        </p:nvSpPr>
        <p:spPr>
          <a:xfrm>
            <a:off x="786525" y="1205524"/>
            <a:ext cx="3385185" cy="376555"/>
          </a:xfrm>
          <a:custGeom>
            <a:avLst/>
            <a:gdLst/>
            <a:ahLst/>
            <a:cxnLst/>
            <a:rect l="l" t="t" r="r" b="b"/>
            <a:pathLst>
              <a:path w="3385185" h="376555">
                <a:moveTo>
                  <a:pt x="3322198" y="376199"/>
                </a:moveTo>
                <a:lnTo>
                  <a:pt x="62701" y="376199"/>
                </a:lnTo>
                <a:lnTo>
                  <a:pt x="38295" y="371272"/>
                </a:lnTo>
                <a:lnTo>
                  <a:pt x="18364" y="357835"/>
                </a:lnTo>
                <a:lnTo>
                  <a:pt x="4927" y="337904"/>
                </a:lnTo>
                <a:lnTo>
                  <a:pt x="0" y="313498"/>
                </a:lnTo>
                <a:lnTo>
                  <a:pt x="0" y="62701"/>
                </a:lnTo>
                <a:lnTo>
                  <a:pt x="4927" y="38295"/>
                </a:lnTo>
                <a:lnTo>
                  <a:pt x="18364" y="18364"/>
                </a:lnTo>
                <a:lnTo>
                  <a:pt x="38295" y="4927"/>
                </a:lnTo>
                <a:lnTo>
                  <a:pt x="62701" y="0"/>
                </a:lnTo>
                <a:lnTo>
                  <a:pt x="3322198" y="0"/>
                </a:lnTo>
                <a:lnTo>
                  <a:pt x="3366534" y="18364"/>
                </a:lnTo>
                <a:lnTo>
                  <a:pt x="3384899" y="62701"/>
                </a:lnTo>
                <a:lnTo>
                  <a:pt x="3384899" y="313498"/>
                </a:lnTo>
                <a:lnTo>
                  <a:pt x="3379972" y="337904"/>
                </a:lnTo>
                <a:lnTo>
                  <a:pt x="3366535" y="357835"/>
                </a:lnTo>
                <a:lnTo>
                  <a:pt x="3346604" y="371272"/>
                </a:lnTo>
                <a:lnTo>
                  <a:pt x="3322198" y="3761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7249" y="1698545"/>
            <a:ext cx="3385185" cy="577015"/>
          </a:xfrm>
          <a:custGeom>
            <a:avLst/>
            <a:gdLst/>
            <a:ahLst/>
            <a:cxnLst/>
            <a:rect l="l" t="t" r="r" b="b"/>
            <a:pathLst>
              <a:path w="3385185" h="376555">
                <a:moveTo>
                  <a:pt x="3322198" y="376199"/>
                </a:moveTo>
                <a:lnTo>
                  <a:pt x="62701" y="376199"/>
                </a:lnTo>
                <a:lnTo>
                  <a:pt x="38295" y="371272"/>
                </a:lnTo>
                <a:lnTo>
                  <a:pt x="18364" y="357835"/>
                </a:lnTo>
                <a:lnTo>
                  <a:pt x="4927" y="337904"/>
                </a:lnTo>
                <a:lnTo>
                  <a:pt x="0" y="313498"/>
                </a:lnTo>
                <a:lnTo>
                  <a:pt x="0" y="62701"/>
                </a:lnTo>
                <a:lnTo>
                  <a:pt x="4927" y="38295"/>
                </a:lnTo>
                <a:lnTo>
                  <a:pt x="18364" y="18364"/>
                </a:lnTo>
                <a:lnTo>
                  <a:pt x="38295" y="4927"/>
                </a:lnTo>
                <a:lnTo>
                  <a:pt x="62701" y="0"/>
                </a:lnTo>
                <a:lnTo>
                  <a:pt x="3322198" y="0"/>
                </a:lnTo>
                <a:lnTo>
                  <a:pt x="3366534" y="18364"/>
                </a:lnTo>
                <a:lnTo>
                  <a:pt x="3384899" y="62701"/>
                </a:lnTo>
                <a:lnTo>
                  <a:pt x="3384899" y="313498"/>
                </a:lnTo>
                <a:lnTo>
                  <a:pt x="3379972" y="337904"/>
                </a:lnTo>
                <a:lnTo>
                  <a:pt x="3366535" y="357835"/>
                </a:lnTo>
                <a:lnTo>
                  <a:pt x="3346604" y="371272"/>
                </a:lnTo>
                <a:lnTo>
                  <a:pt x="3322198" y="3761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23" y="2372042"/>
            <a:ext cx="3385820" cy="2107565"/>
          </a:xfrm>
          <a:custGeom>
            <a:avLst/>
            <a:gdLst/>
            <a:ahLst/>
            <a:cxnLst/>
            <a:rect l="l" t="t" r="r" b="b"/>
            <a:pathLst>
              <a:path w="3385820" h="2107565">
                <a:moveTo>
                  <a:pt x="3384893" y="1793773"/>
                </a:moveTo>
                <a:lnTo>
                  <a:pt x="3366528" y="1749437"/>
                </a:lnTo>
                <a:lnTo>
                  <a:pt x="3322193" y="1731073"/>
                </a:lnTo>
                <a:lnTo>
                  <a:pt x="62699" y="1731073"/>
                </a:lnTo>
                <a:lnTo>
                  <a:pt x="38290" y="1736001"/>
                </a:lnTo>
                <a:lnTo>
                  <a:pt x="18364" y="1749437"/>
                </a:lnTo>
                <a:lnTo>
                  <a:pt x="4927" y="1769376"/>
                </a:lnTo>
                <a:lnTo>
                  <a:pt x="0" y="1793773"/>
                </a:lnTo>
                <a:lnTo>
                  <a:pt x="0" y="2044573"/>
                </a:lnTo>
                <a:lnTo>
                  <a:pt x="4927" y="2068982"/>
                </a:lnTo>
                <a:lnTo>
                  <a:pt x="18364" y="2088908"/>
                </a:lnTo>
                <a:lnTo>
                  <a:pt x="38290" y="2102345"/>
                </a:lnTo>
                <a:lnTo>
                  <a:pt x="62699" y="2107273"/>
                </a:lnTo>
                <a:lnTo>
                  <a:pt x="3322193" y="2107273"/>
                </a:lnTo>
                <a:lnTo>
                  <a:pt x="3346602" y="2102345"/>
                </a:lnTo>
                <a:lnTo>
                  <a:pt x="3366528" y="2088908"/>
                </a:lnTo>
                <a:lnTo>
                  <a:pt x="3379965" y="2068982"/>
                </a:lnTo>
                <a:lnTo>
                  <a:pt x="3384893" y="2044573"/>
                </a:lnTo>
                <a:lnTo>
                  <a:pt x="3384893" y="1793773"/>
                </a:lnTo>
                <a:close/>
              </a:path>
              <a:path w="3385820" h="2107565">
                <a:moveTo>
                  <a:pt x="3384893" y="1216761"/>
                </a:moveTo>
                <a:lnTo>
                  <a:pt x="3366528" y="1172425"/>
                </a:lnTo>
                <a:lnTo>
                  <a:pt x="3322193" y="1154061"/>
                </a:lnTo>
                <a:lnTo>
                  <a:pt x="62699" y="1154061"/>
                </a:lnTo>
                <a:lnTo>
                  <a:pt x="38290" y="1158989"/>
                </a:lnTo>
                <a:lnTo>
                  <a:pt x="18364" y="1172425"/>
                </a:lnTo>
                <a:lnTo>
                  <a:pt x="4927" y="1192364"/>
                </a:lnTo>
                <a:lnTo>
                  <a:pt x="0" y="1216761"/>
                </a:lnTo>
                <a:lnTo>
                  <a:pt x="0" y="1467561"/>
                </a:lnTo>
                <a:lnTo>
                  <a:pt x="4927" y="1491970"/>
                </a:lnTo>
                <a:lnTo>
                  <a:pt x="18364" y="1511896"/>
                </a:lnTo>
                <a:lnTo>
                  <a:pt x="38290" y="1525333"/>
                </a:lnTo>
                <a:lnTo>
                  <a:pt x="62699" y="1530261"/>
                </a:lnTo>
                <a:lnTo>
                  <a:pt x="3322193" y="1530261"/>
                </a:lnTo>
                <a:lnTo>
                  <a:pt x="3346602" y="1525333"/>
                </a:lnTo>
                <a:lnTo>
                  <a:pt x="3366528" y="1511896"/>
                </a:lnTo>
                <a:lnTo>
                  <a:pt x="3379965" y="1491970"/>
                </a:lnTo>
                <a:lnTo>
                  <a:pt x="3384893" y="1467561"/>
                </a:lnTo>
                <a:lnTo>
                  <a:pt x="3384893" y="1216761"/>
                </a:lnTo>
                <a:close/>
              </a:path>
              <a:path w="3385820" h="2107565">
                <a:moveTo>
                  <a:pt x="3384893" y="639724"/>
                </a:moveTo>
                <a:lnTo>
                  <a:pt x="3366528" y="595388"/>
                </a:lnTo>
                <a:lnTo>
                  <a:pt x="3322193" y="577024"/>
                </a:lnTo>
                <a:lnTo>
                  <a:pt x="62699" y="577024"/>
                </a:lnTo>
                <a:lnTo>
                  <a:pt x="38290" y="581952"/>
                </a:lnTo>
                <a:lnTo>
                  <a:pt x="18364" y="595388"/>
                </a:lnTo>
                <a:lnTo>
                  <a:pt x="4927" y="615327"/>
                </a:lnTo>
                <a:lnTo>
                  <a:pt x="0" y="639724"/>
                </a:lnTo>
                <a:lnTo>
                  <a:pt x="0" y="890524"/>
                </a:lnTo>
                <a:lnTo>
                  <a:pt x="4927" y="914933"/>
                </a:lnTo>
                <a:lnTo>
                  <a:pt x="18364" y="934859"/>
                </a:lnTo>
                <a:lnTo>
                  <a:pt x="38290" y="948296"/>
                </a:lnTo>
                <a:lnTo>
                  <a:pt x="62699" y="953223"/>
                </a:lnTo>
                <a:lnTo>
                  <a:pt x="3322193" y="953223"/>
                </a:lnTo>
                <a:lnTo>
                  <a:pt x="3346602" y="948296"/>
                </a:lnTo>
                <a:lnTo>
                  <a:pt x="3366528" y="934859"/>
                </a:lnTo>
                <a:lnTo>
                  <a:pt x="3379965" y="914933"/>
                </a:lnTo>
                <a:lnTo>
                  <a:pt x="3384893" y="890524"/>
                </a:lnTo>
                <a:lnTo>
                  <a:pt x="3384893" y="639724"/>
                </a:lnTo>
                <a:close/>
              </a:path>
              <a:path w="3385820" h="2107565">
                <a:moveTo>
                  <a:pt x="3385489" y="62712"/>
                </a:moveTo>
                <a:lnTo>
                  <a:pt x="3367125" y="18364"/>
                </a:lnTo>
                <a:lnTo>
                  <a:pt x="3322790" y="0"/>
                </a:lnTo>
                <a:lnTo>
                  <a:pt x="63296" y="0"/>
                </a:lnTo>
                <a:lnTo>
                  <a:pt x="38887" y="4927"/>
                </a:lnTo>
                <a:lnTo>
                  <a:pt x="18961" y="18364"/>
                </a:lnTo>
                <a:lnTo>
                  <a:pt x="5524" y="38303"/>
                </a:lnTo>
                <a:lnTo>
                  <a:pt x="596" y="62712"/>
                </a:lnTo>
                <a:lnTo>
                  <a:pt x="596" y="313499"/>
                </a:lnTo>
                <a:lnTo>
                  <a:pt x="5524" y="337908"/>
                </a:lnTo>
                <a:lnTo>
                  <a:pt x="18961" y="357835"/>
                </a:lnTo>
                <a:lnTo>
                  <a:pt x="38887" y="371271"/>
                </a:lnTo>
                <a:lnTo>
                  <a:pt x="63296" y="376199"/>
                </a:lnTo>
                <a:lnTo>
                  <a:pt x="3322790" y="376199"/>
                </a:lnTo>
                <a:lnTo>
                  <a:pt x="3347199" y="371271"/>
                </a:lnTo>
                <a:lnTo>
                  <a:pt x="3367125" y="357835"/>
                </a:lnTo>
                <a:lnTo>
                  <a:pt x="3380562" y="337908"/>
                </a:lnTo>
                <a:lnTo>
                  <a:pt x="3385489" y="313499"/>
                </a:lnTo>
                <a:lnTo>
                  <a:pt x="3385489" y="62712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400" y="1393625"/>
            <a:ext cx="239395" cy="2897505"/>
          </a:xfrm>
          <a:custGeom>
            <a:avLst/>
            <a:gdLst/>
            <a:ahLst/>
            <a:cxnLst/>
            <a:rect l="l" t="t" r="r" b="b"/>
            <a:pathLst>
              <a:path w="239395" h="2897504">
                <a:moveTo>
                  <a:pt x="238124" y="0"/>
                </a:moveTo>
                <a:lnTo>
                  <a:pt x="198598" y="5256"/>
                </a:lnTo>
                <a:lnTo>
                  <a:pt x="160047" y="20216"/>
                </a:lnTo>
                <a:lnTo>
                  <a:pt x="123455" y="43666"/>
                </a:lnTo>
                <a:lnTo>
                  <a:pt x="89802" y="74395"/>
                </a:lnTo>
                <a:lnTo>
                  <a:pt x="60072" y="111188"/>
                </a:lnTo>
                <a:lnTo>
                  <a:pt x="35244" y="152833"/>
                </a:lnTo>
                <a:lnTo>
                  <a:pt x="16302" y="198117"/>
                </a:lnTo>
                <a:lnTo>
                  <a:pt x="4226" y="245827"/>
                </a:lnTo>
                <a:lnTo>
                  <a:pt x="0" y="294749"/>
                </a:lnTo>
                <a:lnTo>
                  <a:pt x="4276" y="343672"/>
                </a:lnTo>
                <a:lnTo>
                  <a:pt x="16403" y="391382"/>
                </a:lnTo>
                <a:lnTo>
                  <a:pt x="35399" y="436666"/>
                </a:lnTo>
                <a:lnTo>
                  <a:pt x="60285" y="478311"/>
                </a:lnTo>
                <a:lnTo>
                  <a:pt x="90078" y="515104"/>
                </a:lnTo>
                <a:lnTo>
                  <a:pt x="123799" y="545833"/>
                </a:lnTo>
                <a:lnTo>
                  <a:pt x="160468" y="569283"/>
                </a:lnTo>
                <a:lnTo>
                  <a:pt x="199103" y="584243"/>
                </a:lnTo>
                <a:lnTo>
                  <a:pt x="238724" y="589499"/>
                </a:lnTo>
              </a:path>
              <a:path w="239395" h="2897504">
                <a:moveTo>
                  <a:pt x="238724" y="589501"/>
                </a:moveTo>
                <a:lnTo>
                  <a:pt x="199198" y="594645"/>
                </a:lnTo>
                <a:lnTo>
                  <a:pt x="160647" y="609285"/>
                </a:lnTo>
                <a:lnTo>
                  <a:pt x="124055" y="632235"/>
                </a:lnTo>
                <a:lnTo>
                  <a:pt x="90402" y="662306"/>
                </a:lnTo>
                <a:lnTo>
                  <a:pt x="60672" y="698313"/>
                </a:lnTo>
                <a:lnTo>
                  <a:pt x="35844" y="739068"/>
                </a:lnTo>
                <a:lnTo>
                  <a:pt x="16902" y="783384"/>
                </a:lnTo>
                <a:lnTo>
                  <a:pt x="4826" y="830074"/>
                </a:lnTo>
                <a:lnTo>
                  <a:pt x="599" y="877951"/>
                </a:lnTo>
                <a:lnTo>
                  <a:pt x="4876" y="925829"/>
                </a:lnTo>
                <a:lnTo>
                  <a:pt x="17003" y="972519"/>
                </a:lnTo>
                <a:lnTo>
                  <a:pt x="35999" y="1016835"/>
                </a:lnTo>
                <a:lnTo>
                  <a:pt x="60885" y="1057590"/>
                </a:lnTo>
                <a:lnTo>
                  <a:pt x="90678" y="1093597"/>
                </a:lnTo>
                <a:lnTo>
                  <a:pt x="124399" y="1123668"/>
                </a:lnTo>
                <a:lnTo>
                  <a:pt x="161068" y="1146618"/>
                </a:lnTo>
                <a:lnTo>
                  <a:pt x="199703" y="1161258"/>
                </a:lnTo>
                <a:lnTo>
                  <a:pt x="239324" y="1166401"/>
                </a:lnTo>
              </a:path>
              <a:path w="239395" h="2897504">
                <a:moveTo>
                  <a:pt x="238724" y="1166516"/>
                </a:moveTo>
                <a:lnTo>
                  <a:pt x="199103" y="1171660"/>
                </a:lnTo>
                <a:lnTo>
                  <a:pt x="160468" y="1186300"/>
                </a:lnTo>
                <a:lnTo>
                  <a:pt x="123799" y="1209249"/>
                </a:lnTo>
                <a:lnTo>
                  <a:pt x="90078" y="1239321"/>
                </a:lnTo>
                <a:lnTo>
                  <a:pt x="60285" y="1275328"/>
                </a:lnTo>
                <a:lnTo>
                  <a:pt x="35399" y="1316083"/>
                </a:lnTo>
                <a:lnTo>
                  <a:pt x="16403" y="1360399"/>
                </a:lnTo>
                <a:lnTo>
                  <a:pt x="4276" y="1407089"/>
                </a:lnTo>
                <a:lnTo>
                  <a:pt x="0" y="1454966"/>
                </a:lnTo>
                <a:lnTo>
                  <a:pt x="4226" y="1502843"/>
                </a:lnTo>
                <a:lnTo>
                  <a:pt x="16302" y="1549533"/>
                </a:lnTo>
                <a:lnTo>
                  <a:pt x="35244" y="1593849"/>
                </a:lnTo>
                <a:lnTo>
                  <a:pt x="60072" y="1634604"/>
                </a:lnTo>
                <a:lnTo>
                  <a:pt x="89802" y="1670611"/>
                </a:lnTo>
                <a:lnTo>
                  <a:pt x="123455" y="1700683"/>
                </a:lnTo>
                <a:lnTo>
                  <a:pt x="160047" y="1723632"/>
                </a:lnTo>
                <a:lnTo>
                  <a:pt x="198598" y="1738272"/>
                </a:lnTo>
                <a:lnTo>
                  <a:pt x="238124" y="1743416"/>
                </a:lnTo>
              </a:path>
              <a:path w="239395" h="2897504">
                <a:moveTo>
                  <a:pt x="238124" y="1743538"/>
                </a:moveTo>
                <a:lnTo>
                  <a:pt x="198598" y="1748682"/>
                </a:lnTo>
                <a:lnTo>
                  <a:pt x="160047" y="1763322"/>
                </a:lnTo>
                <a:lnTo>
                  <a:pt x="123455" y="1786272"/>
                </a:lnTo>
                <a:lnTo>
                  <a:pt x="89802" y="1816343"/>
                </a:lnTo>
                <a:lnTo>
                  <a:pt x="60072" y="1852350"/>
                </a:lnTo>
                <a:lnTo>
                  <a:pt x="35244" y="1893105"/>
                </a:lnTo>
                <a:lnTo>
                  <a:pt x="16302" y="1937421"/>
                </a:lnTo>
                <a:lnTo>
                  <a:pt x="4226" y="1984111"/>
                </a:lnTo>
                <a:lnTo>
                  <a:pt x="0" y="2031988"/>
                </a:lnTo>
                <a:lnTo>
                  <a:pt x="4276" y="2079866"/>
                </a:lnTo>
                <a:lnTo>
                  <a:pt x="16403" y="2126556"/>
                </a:lnTo>
                <a:lnTo>
                  <a:pt x="35399" y="2170872"/>
                </a:lnTo>
                <a:lnTo>
                  <a:pt x="60285" y="2211627"/>
                </a:lnTo>
                <a:lnTo>
                  <a:pt x="90078" y="2247634"/>
                </a:lnTo>
                <a:lnTo>
                  <a:pt x="123799" y="2277705"/>
                </a:lnTo>
                <a:lnTo>
                  <a:pt x="160468" y="2300655"/>
                </a:lnTo>
                <a:lnTo>
                  <a:pt x="199103" y="2315295"/>
                </a:lnTo>
                <a:lnTo>
                  <a:pt x="238724" y="2320438"/>
                </a:lnTo>
              </a:path>
              <a:path w="239395" h="2897504">
                <a:moveTo>
                  <a:pt x="238124" y="2320574"/>
                </a:moveTo>
                <a:lnTo>
                  <a:pt x="198598" y="2325718"/>
                </a:lnTo>
                <a:lnTo>
                  <a:pt x="160047" y="2340358"/>
                </a:lnTo>
                <a:lnTo>
                  <a:pt x="123455" y="2363308"/>
                </a:lnTo>
                <a:lnTo>
                  <a:pt x="89802" y="2393379"/>
                </a:lnTo>
                <a:lnTo>
                  <a:pt x="60072" y="2429386"/>
                </a:lnTo>
                <a:lnTo>
                  <a:pt x="35244" y="2470141"/>
                </a:lnTo>
                <a:lnTo>
                  <a:pt x="16302" y="2514457"/>
                </a:lnTo>
                <a:lnTo>
                  <a:pt x="4226" y="2561147"/>
                </a:lnTo>
                <a:lnTo>
                  <a:pt x="0" y="2609024"/>
                </a:lnTo>
                <a:lnTo>
                  <a:pt x="4276" y="2656902"/>
                </a:lnTo>
                <a:lnTo>
                  <a:pt x="16403" y="2703592"/>
                </a:lnTo>
                <a:lnTo>
                  <a:pt x="35399" y="2747908"/>
                </a:lnTo>
                <a:lnTo>
                  <a:pt x="60285" y="2788663"/>
                </a:lnTo>
                <a:lnTo>
                  <a:pt x="90078" y="2824670"/>
                </a:lnTo>
                <a:lnTo>
                  <a:pt x="123799" y="2854741"/>
                </a:lnTo>
                <a:lnTo>
                  <a:pt x="160468" y="2877691"/>
                </a:lnTo>
                <a:lnTo>
                  <a:pt x="199103" y="2892331"/>
                </a:lnTo>
                <a:lnTo>
                  <a:pt x="238724" y="289747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33002B7-F9DC-79AA-938B-133D58DD58AE}"/>
              </a:ext>
            </a:extLst>
          </p:cNvPr>
          <p:cNvSpPr txBox="1"/>
          <p:nvPr/>
        </p:nvSpPr>
        <p:spPr>
          <a:xfrm>
            <a:off x="908243" y="1274391"/>
            <a:ext cx="104767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 err="1">
                <a:latin typeface="Roboto"/>
                <a:cs typeface="Roboto"/>
              </a:rPr>
              <a:t>Профайлинг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EE058831-528F-34ED-F04B-5BC239F26A6E}"/>
              </a:ext>
            </a:extLst>
          </p:cNvPr>
          <p:cNvSpPr txBox="1"/>
          <p:nvPr/>
        </p:nvSpPr>
        <p:spPr>
          <a:xfrm>
            <a:off x="906989" y="1765196"/>
            <a:ext cx="32225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400" spc="-5" dirty="0" err="1">
                <a:latin typeface="Roboto"/>
                <a:cs typeface="Roboto"/>
              </a:rPr>
              <a:t>Параллелизуем</a:t>
            </a:r>
            <a:r>
              <a:rPr lang="ru-RU" sz="1400" spc="-5" dirty="0">
                <a:latin typeface="Roboto"/>
                <a:cs typeface="Roboto"/>
              </a:rPr>
              <a:t>:</a:t>
            </a:r>
            <a:r>
              <a:rPr lang="ru-RU" sz="1400" spc="-20" dirty="0">
                <a:latin typeface="Roboto"/>
                <a:cs typeface="Roboto"/>
              </a:rPr>
              <a:t> </a:t>
            </a:r>
            <a:r>
              <a:rPr lang="en-US" sz="1400" spc="-15" dirty="0">
                <a:latin typeface="Roboto"/>
                <a:cs typeface="Roboto"/>
              </a:rPr>
              <a:t>Threading </a:t>
            </a:r>
            <a:r>
              <a:rPr lang="en-US" sz="1400" spc="-5" dirty="0">
                <a:latin typeface="Roboto"/>
                <a:cs typeface="Roboto"/>
              </a:rPr>
              <a:t>&amp;</a:t>
            </a:r>
            <a:r>
              <a:rPr lang="en-US" sz="1400" spc="-15" dirty="0">
                <a:latin typeface="Roboto"/>
                <a:cs typeface="Roboto"/>
              </a:rPr>
              <a:t> multiprocessing</a:t>
            </a:r>
            <a:endParaRPr lang="en-US" sz="1400" dirty="0">
              <a:latin typeface="Roboto"/>
              <a:cs typeface="Roboto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B37986D1-AA4E-BE55-E4A7-D64AA40B2828}"/>
              </a:ext>
            </a:extLst>
          </p:cNvPr>
          <p:cNvSpPr txBox="1"/>
          <p:nvPr/>
        </p:nvSpPr>
        <p:spPr>
          <a:xfrm>
            <a:off x="894662" y="2457616"/>
            <a:ext cx="313035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spc="-20" dirty="0">
                <a:latin typeface="Roboto"/>
                <a:cs typeface="Roboto"/>
              </a:rPr>
              <a:t>Ускоряем</a:t>
            </a:r>
            <a:r>
              <a:rPr lang="ru-RU" sz="1400" spc="-10" dirty="0">
                <a:latin typeface="Roboto"/>
                <a:cs typeface="Roboto"/>
              </a:rPr>
              <a:t> </a:t>
            </a:r>
            <a:r>
              <a:rPr lang="en-US" sz="1400" spc="-20" dirty="0">
                <a:latin typeface="Roboto"/>
                <a:cs typeface="Roboto"/>
              </a:rPr>
              <a:t>Python:</a:t>
            </a:r>
            <a:r>
              <a:rPr lang="en-US" sz="1400" spc="-10" dirty="0">
                <a:latin typeface="Roboto"/>
                <a:cs typeface="Roboto"/>
              </a:rPr>
              <a:t> </a:t>
            </a:r>
            <a:r>
              <a:rPr lang="en-US" sz="1400" spc="-15" dirty="0" err="1">
                <a:latin typeface="Roboto"/>
                <a:cs typeface="Roboto"/>
              </a:rPr>
              <a:t>Cython</a:t>
            </a:r>
            <a:r>
              <a:rPr lang="en-US" sz="1400" spc="-15" dirty="0">
                <a:latin typeface="Roboto"/>
                <a:cs typeface="Roboto"/>
              </a:rPr>
              <a:t>,</a:t>
            </a:r>
            <a:r>
              <a:rPr lang="en-US" sz="1400" spc="-10" dirty="0">
                <a:latin typeface="Roboto"/>
                <a:cs typeface="Roboto"/>
              </a:rPr>
              <a:t> </a:t>
            </a:r>
            <a:r>
              <a:rPr lang="en-US" sz="1400" spc="-20" dirty="0" err="1">
                <a:latin typeface="Roboto"/>
                <a:cs typeface="Roboto"/>
              </a:rPr>
              <a:t>numba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33C373DB-8300-BEF4-8357-E77400DECA77}"/>
              </a:ext>
            </a:extLst>
          </p:cNvPr>
          <p:cNvSpPr txBox="1"/>
          <p:nvPr/>
        </p:nvSpPr>
        <p:spPr>
          <a:xfrm>
            <a:off x="894661" y="3017103"/>
            <a:ext cx="313035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15" dirty="0">
                <a:solidFill>
                  <a:srgbClr val="050505"/>
                </a:solidFill>
                <a:latin typeface="Roboto"/>
                <a:cs typeface="Roboto"/>
              </a:rPr>
              <a:t>Pandas</a:t>
            </a:r>
            <a:r>
              <a:rPr lang="en-US" sz="1400" spc="-20" dirty="0">
                <a:solidFill>
                  <a:srgbClr val="050505"/>
                </a:solidFill>
                <a:latin typeface="Roboto"/>
                <a:cs typeface="Roboto"/>
              </a:rPr>
              <a:t> </a:t>
            </a:r>
            <a:r>
              <a:rPr lang="ru-RU" sz="1400" spc="-5" dirty="0">
                <a:solidFill>
                  <a:srgbClr val="050505"/>
                </a:solidFill>
                <a:latin typeface="Roboto"/>
                <a:cs typeface="Roboto"/>
              </a:rPr>
              <a:t>на</a:t>
            </a:r>
            <a:r>
              <a:rPr lang="ru-RU" sz="1400" spc="-15" dirty="0">
                <a:solidFill>
                  <a:srgbClr val="050505"/>
                </a:solidFill>
                <a:latin typeface="Roboto"/>
                <a:cs typeface="Roboto"/>
              </a:rPr>
              <a:t> кластере: </a:t>
            </a:r>
            <a:r>
              <a:rPr lang="en-US" sz="1400" spc="-15" dirty="0" err="1">
                <a:solidFill>
                  <a:srgbClr val="050505"/>
                </a:solidFill>
                <a:latin typeface="Roboto"/>
                <a:cs typeface="Roboto"/>
              </a:rPr>
              <a:t>Dask</a:t>
            </a:r>
            <a:r>
              <a:rPr lang="en-US" sz="1400" spc="-15" dirty="0">
                <a:solidFill>
                  <a:srgbClr val="050505"/>
                </a:solidFill>
                <a:latin typeface="Roboto"/>
                <a:cs typeface="Roboto"/>
              </a:rPr>
              <a:t>, </a:t>
            </a:r>
            <a:r>
              <a:rPr lang="en-US" sz="1400" spc="-40" dirty="0">
                <a:solidFill>
                  <a:srgbClr val="050505"/>
                </a:solidFill>
                <a:latin typeface="Roboto"/>
                <a:cs typeface="Roboto"/>
              </a:rPr>
              <a:t>Ray,</a:t>
            </a:r>
            <a:r>
              <a:rPr lang="en-US" sz="1400" spc="-15" dirty="0">
                <a:solidFill>
                  <a:srgbClr val="050505"/>
                </a:solidFill>
                <a:latin typeface="Roboto"/>
                <a:cs typeface="Roboto"/>
              </a:rPr>
              <a:t> </a:t>
            </a:r>
            <a:r>
              <a:rPr lang="en-US" sz="1400" spc="-15" dirty="0" err="1">
                <a:solidFill>
                  <a:srgbClr val="050505"/>
                </a:solidFill>
                <a:latin typeface="Roboto"/>
                <a:cs typeface="Roboto"/>
              </a:rPr>
              <a:t>Modin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E560A1C-48E8-0616-A742-2F10B87DF684}"/>
              </a:ext>
            </a:extLst>
          </p:cNvPr>
          <p:cNvSpPr txBox="1"/>
          <p:nvPr/>
        </p:nvSpPr>
        <p:spPr>
          <a:xfrm>
            <a:off x="904936" y="3583501"/>
            <a:ext cx="313035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515"/>
            <a:r>
              <a:rPr lang="ru-RU" sz="1400" spc="-15" dirty="0">
                <a:latin typeface="Roboto"/>
                <a:cs typeface="Roboto"/>
              </a:rPr>
              <a:t>Практика</a:t>
            </a:r>
            <a:endParaRPr lang="ru-RU" sz="1400" dirty="0">
              <a:latin typeface="Roboto"/>
              <a:cs typeface="Roboto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2B66A73-8392-5BD2-36D8-67162A785533}"/>
              </a:ext>
            </a:extLst>
          </p:cNvPr>
          <p:cNvSpPr txBox="1"/>
          <p:nvPr/>
        </p:nvSpPr>
        <p:spPr>
          <a:xfrm>
            <a:off x="914574" y="4176996"/>
            <a:ext cx="313035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lang="ru-RU" sz="1400" spc="-30" dirty="0">
                <a:latin typeface="Roboto"/>
                <a:cs typeface="Roboto"/>
              </a:rPr>
              <a:t>Рефлексия</a:t>
            </a:r>
            <a:endParaRPr lang="ru-RU" sz="1400" dirty="0">
              <a:latin typeface="Roboto"/>
              <a:cs typeface="Roboto"/>
            </a:endParaRPr>
          </a:p>
        </p:txBody>
      </p:sp>
      <p:pic>
        <p:nvPicPr>
          <p:cNvPr id="1028" name="Picture 4" descr="Numba">
            <a:extLst>
              <a:ext uri="{FF2B5EF4-FFF2-40B4-BE49-F238E27FC236}">
                <a16:creationId xmlns:a16="http://schemas.microsoft.com/office/drawing/2014/main" id="{B43D4267-B826-3D4A-9147-8F8BAB64F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6157" r="21694" b="10742"/>
          <a:stretch/>
        </p:blipFill>
        <p:spPr bwMode="auto">
          <a:xfrm>
            <a:off x="6614400" y="856023"/>
            <a:ext cx="1981200" cy="17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958041-7B1E-C64B-B192-CD42D072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904" y="1159759"/>
            <a:ext cx="2262296" cy="100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ED70CC-873C-9E4E-AB37-3CAACFE26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415" y="2121670"/>
            <a:ext cx="1790866" cy="179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din 0.26.0+0.g47a9a4a.dirty documentation - Home">
            <a:extLst>
              <a:ext uri="{FF2B5EF4-FFF2-40B4-BE49-F238E27FC236}">
                <a16:creationId xmlns:a16="http://schemas.microsoft.com/office/drawing/2014/main" id="{89D404B8-9CDE-ED43-A56F-7DCB189E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00" y="3126078"/>
            <a:ext cx="1600200" cy="85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4217EB0B-B636-6047-AD4E-B9C7AFA4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74" y="3687959"/>
            <a:ext cx="2133600" cy="10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409975"/>
            <a:ext cx="364163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Нотация</a:t>
            </a:r>
            <a:r>
              <a:rPr spc="-75" dirty="0"/>
              <a:t> </a:t>
            </a:r>
            <a:r>
              <a:rPr spc="-5" dirty="0"/>
              <a:t>O(n)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009132"/>
            <a:ext cx="5638800" cy="38613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29321" y="4833619"/>
            <a:ext cx="26219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  <a:hlinkClick r:id="rId4"/>
              </a:rPr>
              <a:t>https://www.bigocheatsheet.com/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F16D7-E060-F247-B5D8-462FE2D214FE}"/>
              </a:ext>
            </a:extLst>
          </p:cNvPr>
          <p:cNvSpPr txBox="1"/>
          <p:nvPr/>
        </p:nvSpPr>
        <p:spPr>
          <a:xfrm>
            <a:off x="5804171" y="1062074"/>
            <a:ext cx="3208505" cy="388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O(n) – const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O(log n) – </a:t>
            </a:r>
            <a:r>
              <a:rPr lang="ru-RU" sz="1400" dirty="0"/>
              <a:t>бинарный поиск</a:t>
            </a:r>
            <a:r>
              <a:rPr lang="en-US" sz="1400" dirty="0"/>
              <a:t> </a:t>
            </a:r>
            <a:r>
              <a:rPr lang="ru-RU" sz="1400" dirty="0"/>
              <a:t>на отсортированном массиве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O(n)</a:t>
            </a:r>
            <a:r>
              <a:rPr lang="ru-RU" sz="1400" dirty="0"/>
              <a:t> – прямой проход по массиву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O(n log n)</a:t>
            </a:r>
            <a:r>
              <a:rPr lang="ru-RU" sz="1400" dirty="0"/>
              <a:t> – сортировка слиянием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O(n^2)</a:t>
            </a:r>
            <a:r>
              <a:rPr lang="ru-RU" sz="1400" dirty="0"/>
              <a:t> – сортировка пузырьком</a:t>
            </a:r>
            <a:r>
              <a:rPr lang="en-US" sz="1400" dirty="0"/>
              <a:t>, </a:t>
            </a:r>
            <a:r>
              <a:rPr lang="ru-RU" sz="1400" dirty="0"/>
              <a:t>алгоритм имеет два вложенных цикла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O(n^3) - </a:t>
            </a:r>
            <a:r>
              <a:rPr lang="ru-RU" sz="1400" dirty="0"/>
              <a:t>алгоритмы, которые имеют три вложенных цикла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O(2^n)</a:t>
            </a:r>
            <a:r>
              <a:rPr lang="ru-RU" sz="1400" dirty="0"/>
              <a:t> - рекурсия без оптимизации, например вычисление чисел Фибоначчи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O(n!) - </a:t>
            </a:r>
            <a:r>
              <a:rPr lang="ru-RU" sz="1400" dirty="0"/>
              <a:t>перебор всех возможных комбинаций </a:t>
            </a:r>
          </a:p>
          <a:p>
            <a:pPr>
              <a:spcAft>
                <a:spcPts val="600"/>
              </a:spcAft>
            </a:pPr>
            <a:r>
              <a:rPr lang="en-US" sz="1050" dirty="0">
                <a:hlinkClick r:id="rId5"/>
              </a:rPr>
              <a:t>https://habr.com/ru/articles/782608/</a:t>
            </a:r>
            <a:r>
              <a:rPr lang="ru-RU" sz="1050" dirty="0"/>
              <a:t> 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075" y="64675"/>
            <a:ext cx="6873152" cy="48386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1187</Words>
  <Application>Microsoft Macintosh PowerPoint</Application>
  <PresentationFormat>On-screen Show (16:9)</PresentationFormat>
  <Paragraphs>222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AkayaTelivigala</vt:lpstr>
      <vt:lpstr>Apple Chancery</vt:lpstr>
      <vt:lpstr>Arial</vt:lpstr>
      <vt:lpstr>Arial MT</vt:lpstr>
      <vt:lpstr>Calibri</vt:lpstr>
      <vt:lpstr>Courier New</vt:lpstr>
      <vt:lpstr>Georgia</vt:lpstr>
      <vt:lpstr>Google Sans</vt:lpstr>
      <vt:lpstr>Roboto</vt:lpstr>
      <vt:lpstr>Tahoma</vt:lpstr>
      <vt:lpstr>Times New Roman</vt:lpstr>
      <vt:lpstr>Office Theme</vt:lpstr>
      <vt:lpstr>ML Advanced Практическое занятие - Оптимизация  кода, parallelization, multiprocessing,  ускорение pandas, Modin для Pandas</vt:lpstr>
      <vt:lpstr>Проверить, идет ли запись</vt:lpstr>
      <vt:lpstr>ML Advanced Оптимизация кода,  parallelization, multiprocessing, ускорение pandas, Modin  для Pandas</vt:lpstr>
      <vt:lpstr>Правила вебинара</vt:lpstr>
      <vt:lpstr>Карта курса</vt:lpstr>
      <vt:lpstr>Программа курса</vt:lpstr>
      <vt:lpstr>Маршрут вебинара</vt:lpstr>
      <vt:lpstr>Нотация O(n)</vt:lpstr>
      <vt:lpstr>PowerPoint Presentation</vt:lpstr>
      <vt:lpstr>PowerPoint Presentation</vt:lpstr>
      <vt:lpstr>Работа со списками</vt:lpstr>
      <vt:lpstr>Структуры данных для работы с  последовательностями</vt:lpstr>
      <vt:lpstr>Enum вместо if-elif-else</vt:lpstr>
      <vt:lpstr>Профайлинг</vt:lpstr>
      <vt:lpstr>PowerPoint Presentation</vt:lpstr>
      <vt:lpstr>Proﬁling</vt:lpstr>
      <vt:lpstr>Параллельные  вычисления</vt:lpstr>
      <vt:lpstr>PowerPoint Presentation</vt:lpstr>
      <vt:lpstr>Multiprocessing vs Multithreading</vt:lpstr>
      <vt:lpstr>А что же GIL?</vt:lpstr>
      <vt:lpstr>Ускоряем Python</vt:lpstr>
      <vt:lpstr>Cython</vt:lpstr>
      <vt:lpstr>Numba</vt:lpstr>
      <vt:lpstr>Pandas на кластере</vt:lpstr>
      <vt:lpstr>Альтернативы ускорения обработки данных  в python</vt:lpstr>
      <vt:lpstr>PowerPoint Presentation</vt:lpstr>
      <vt:lpstr>Сравнение популярных инструментов</vt:lpstr>
      <vt:lpstr>Dask</vt:lpstr>
      <vt:lpstr>Modin</vt:lpstr>
      <vt:lpstr>PowerPoint Presentation</vt:lpstr>
      <vt:lpstr>зависимость времени работы команды read_csv от размера файла на 144-ядерном компьютере с  использованием modin</vt:lpstr>
      <vt:lpstr>Pandarallel</vt:lpstr>
      <vt:lpstr>PowerPoint Presentation</vt:lpstr>
      <vt:lpstr>Практика</vt:lpstr>
      <vt:lpstr>Рефлексия</vt:lpstr>
      <vt:lpstr>Рефлексия</vt:lpstr>
      <vt:lpstr>Заполните, пожалуйста, опрос о занятии по ссылке в чате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16</cp:revision>
  <dcterms:created xsi:type="dcterms:W3CDTF">2023-10-10T14:19:39Z</dcterms:created>
  <dcterms:modified xsi:type="dcterms:W3CDTF">2024-09-24T15:58:18Z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